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notesMasterIdLst>
    <p:notesMasterId r:id="rId17"/>
  </p:notesMasterIdLst>
  <p:sldIdLst>
    <p:sldId id="258" r:id="rId2"/>
    <p:sldId id="262" r:id="rId3"/>
    <p:sldId id="261" r:id="rId4"/>
    <p:sldId id="270" r:id="rId5"/>
    <p:sldId id="271" r:id="rId6"/>
    <p:sldId id="272" r:id="rId7"/>
    <p:sldId id="274" r:id="rId8"/>
    <p:sldId id="259" r:id="rId9"/>
    <p:sldId id="263" r:id="rId10"/>
    <p:sldId id="269" r:id="rId11"/>
    <p:sldId id="265" r:id="rId12"/>
    <p:sldId id="273" r:id="rId13"/>
    <p:sldId id="266" r:id="rId14"/>
    <p:sldId id="267"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1382" autoAdjust="0"/>
  </p:normalViewPr>
  <p:slideViewPr>
    <p:cSldViewPr snapToGrid="0">
      <p:cViewPr varScale="1">
        <p:scale>
          <a:sx n="68" d="100"/>
          <a:sy n="68" d="100"/>
        </p:scale>
        <p:origin x="816" y="72"/>
      </p:cViewPr>
      <p:guideLst/>
    </p:cSldViewPr>
  </p:slideViewPr>
  <p:notesTextViewPr>
    <p:cViewPr>
      <p:scale>
        <a:sx n="66" d="100"/>
        <a:sy n="66"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4AF0F6-C69C-4D4F-A0A0-0D15AFAC41C0}" type="datetimeFigureOut">
              <a:rPr lang="en-US" smtClean="0"/>
              <a:t>6/25/2015</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A65CBC-3BB6-45F6-9A90-9A3800AE2CAC}" type="slidenum">
              <a:rPr lang="en-US" smtClean="0"/>
              <a:t>‹Nº›</a:t>
            </a:fld>
            <a:endParaRPr lang="en-US"/>
          </a:p>
        </p:txBody>
      </p:sp>
    </p:spTree>
    <p:extLst>
      <p:ext uri="{BB962C8B-B14F-4D97-AF65-F5344CB8AC3E}">
        <p14:creationId xmlns:p14="http://schemas.microsoft.com/office/powerpoint/2010/main" val="302029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Aquí</a:t>
            </a:r>
            <a:r>
              <a:rPr lang="es-MX" baseline="0" dirty="0" smtClean="0"/>
              <a:t> comenzar que es una cuestión ética </a:t>
            </a:r>
          </a:p>
          <a:p>
            <a:endParaRPr lang="es-MX" baseline="0" dirty="0" smtClean="0"/>
          </a:p>
          <a:p>
            <a:r>
              <a:rPr lang="es-MX" baseline="0" dirty="0" smtClean="0"/>
              <a:t>Cuando hablemos de agricultura de libre mercado hablar de la cuestión de clase</a:t>
            </a:r>
          </a:p>
          <a:p>
            <a:endParaRPr lang="es-MX" baseline="0" dirty="0" smtClean="0"/>
          </a:p>
          <a:p>
            <a:r>
              <a:rPr lang="es-MX" baseline="0" dirty="0" smtClean="0"/>
              <a:t>Cuando hable de agricultura campesina entrar con la agroecología </a:t>
            </a:r>
          </a:p>
          <a:p>
            <a:r>
              <a:rPr lang="es-MX" baseline="0" dirty="0" smtClean="0"/>
              <a:t>Mencionar todos los datos de </a:t>
            </a:r>
            <a:r>
              <a:rPr lang="es-MX" baseline="0" dirty="0" err="1" smtClean="0"/>
              <a:t>dgradacion</a:t>
            </a:r>
            <a:r>
              <a:rPr lang="es-MX" baseline="0" dirty="0" smtClean="0"/>
              <a:t> ambiental</a:t>
            </a:r>
          </a:p>
          <a:p>
            <a:endParaRPr lang="es-MX" baseline="0" dirty="0" smtClean="0"/>
          </a:p>
          <a:p>
            <a:r>
              <a:rPr lang="es-MX" baseline="0" dirty="0" smtClean="0"/>
              <a:t>Es decir no hay soberanía alimentaria sin agroecología </a:t>
            </a:r>
            <a:endParaRPr lang="en-US" dirty="0"/>
          </a:p>
        </p:txBody>
      </p:sp>
      <p:sp>
        <p:nvSpPr>
          <p:cNvPr id="4" name="Marcador de número de diapositiva 3"/>
          <p:cNvSpPr>
            <a:spLocks noGrp="1"/>
          </p:cNvSpPr>
          <p:nvPr>
            <p:ph type="sldNum" sz="quarter" idx="10"/>
          </p:nvPr>
        </p:nvSpPr>
        <p:spPr/>
        <p:txBody>
          <a:bodyPr/>
          <a:lstStyle/>
          <a:p>
            <a:fld id="{31A65CBC-3BB6-45F6-9A90-9A3800AE2CAC}" type="slidenum">
              <a:rPr lang="en-US" smtClean="0"/>
              <a:t>2</a:t>
            </a:fld>
            <a:endParaRPr lang="en-US"/>
          </a:p>
        </p:txBody>
      </p:sp>
    </p:spTree>
    <p:extLst>
      <p:ext uri="{BB962C8B-B14F-4D97-AF65-F5344CB8AC3E}">
        <p14:creationId xmlns:p14="http://schemas.microsoft.com/office/powerpoint/2010/main" val="4006433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Poner</a:t>
            </a:r>
            <a:r>
              <a:rPr lang="es-MX" baseline="0" dirty="0" smtClean="0"/>
              <a:t> la imagen de américa central </a:t>
            </a:r>
            <a:endParaRPr lang="en-US" dirty="0"/>
          </a:p>
        </p:txBody>
      </p:sp>
      <p:sp>
        <p:nvSpPr>
          <p:cNvPr id="4" name="Marcador de número de diapositiva 3"/>
          <p:cNvSpPr>
            <a:spLocks noGrp="1"/>
          </p:cNvSpPr>
          <p:nvPr>
            <p:ph type="sldNum" sz="quarter" idx="10"/>
          </p:nvPr>
        </p:nvSpPr>
        <p:spPr/>
        <p:txBody>
          <a:bodyPr/>
          <a:lstStyle/>
          <a:p>
            <a:fld id="{31A65CBC-3BB6-45F6-9A90-9A3800AE2CAC}" type="slidenum">
              <a:rPr lang="en-US" smtClean="0"/>
              <a:t>12</a:t>
            </a:fld>
            <a:endParaRPr lang="en-US"/>
          </a:p>
        </p:txBody>
      </p:sp>
    </p:spTree>
    <p:extLst>
      <p:ext uri="{BB962C8B-B14F-4D97-AF65-F5344CB8AC3E}">
        <p14:creationId xmlns:p14="http://schemas.microsoft.com/office/powerpoint/2010/main" val="3111196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Tener el no de cooperativas </a:t>
            </a:r>
            <a:endParaRPr lang="en-US" dirty="0"/>
          </a:p>
        </p:txBody>
      </p:sp>
      <p:sp>
        <p:nvSpPr>
          <p:cNvPr id="4" name="Marcador de número de diapositiva 3"/>
          <p:cNvSpPr>
            <a:spLocks noGrp="1"/>
          </p:cNvSpPr>
          <p:nvPr>
            <p:ph type="sldNum" sz="quarter" idx="10"/>
          </p:nvPr>
        </p:nvSpPr>
        <p:spPr/>
        <p:txBody>
          <a:bodyPr/>
          <a:lstStyle/>
          <a:p>
            <a:fld id="{31A65CBC-3BB6-45F6-9A90-9A3800AE2CAC}" type="slidenum">
              <a:rPr lang="en-US" smtClean="0"/>
              <a:t>13</a:t>
            </a:fld>
            <a:endParaRPr lang="en-US"/>
          </a:p>
        </p:txBody>
      </p:sp>
    </p:spTree>
    <p:extLst>
      <p:ext uri="{BB962C8B-B14F-4D97-AF65-F5344CB8AC3E}">
        <p14:creationId xmlns:p14="http://schemas.microsoft.com/office/powerpoint/2010/main" val="3015301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La</a:t>
            </a:r>
            <a:r>
              <a:rPr lang="es-MX" baseline="0" dirty="0" smtClean="0"/>
              <a:t> agroecología para las organizaciones  y los productores no solo es una alternativa, ha sido  ancestral, identidad, justicia social pero también una forma de resistencia ancestral ante este modelo económico en crisis que pone al mercado primero antes que a la vida .</a:t>
            </a:r>
          </a:p>
          <a:p>
            <a:pPr marL="0" indent="0">
              <a:buNone/>
            </a:pPr>
            <a:r>
              <a:rPr lang="es-MX" baseline="0" dirty="0" smtClean="0"/>
              <a:t>La agroecología no es un conjunto de técnicas para hacer el modelo agrícola dominante mas sostenible . El monocultivo y el  </a:t>
            </a:r>
            <a:r>
              <a:rPr lang="es-MX" baseline="0" dirty="0" err="1" smtClean="0"/>
              <a:t>extractivismo</a:t>
            </a:r>
            <a:r>
              <a:rPr lang="es-MX" baseline="0" dirty="0" smtClean="0"/>
              <a:t>,  la alimentación es un arma del sistema. </a:t>
            </a:r>
            <a:r>
              <a:rPr lang="es-MX" b="1" dirty="0" smtClean="0">
                <a:solidFill>
                  <a:schemeClr val="bg1"/>
                </a:solidFill>
              </a:rPr>
              <a:t>Controla el petróleo y controlarás naciones; controla los alimentos y controlarás pueblos.     </a:t>
            </a:r>
          </a:p>
          <a:p>
            <a:pPr marL="0" indent="0">
              <a:buNone/>
            </a:pPr>
            <a:r>
              <a:rPr lang="es-MX" b="1" dirty="0" smtClean="0">
                <a:solidFill>
                  <a:schemeClr val="bg1"/>
                </a:solidFill>
              </a:rPr>
              <a:t>       - Henry </a:t>
            </a:r>
            <a:r>
              <a:rPr lang="es-MX" b="1" dirty="0" err="1" smtClean="0">
                <a:solidFill>
                  <a:schemeClr val="bg1"/>
                </a:solidFill>
              </a:rPr>
              <a:t>Kissinger</a:t>
            </a:r>
            <a:endParaRPr lang="es-NI" b="1" dirty="0" smtClean="0">
              <a:solidFill>
                <a:schemeClr val="bg1"/>
              </a:solidFill>
            </a:endParaRPr>
          </a:p>
          <a:p>
            <a:r>
              <a:rPr lang="es-MX" baseline="0" dirty="0" smtClean="0"/>
              <a:t> </a:t>
            </a:r>
            <a:endParaRPr lang="en-US" dirty="0"/>
          </a:p>
        </p:txBody>
      </p:sp>
      <p:sp>
        <p:nvSpPr>
          <p:cNvPr id="4" name="Marcador de número de diapositiva 3"/>
          <p:cNvSpPr>
            <a:spLocks noGrp="1"/>
          </p:cNvSpPr>
          <p:nvPr>
            <p:ph type="sldNum" sz="quarter" idx="10"/>
          </p:nvPr>
        </p:nvSpPr>
        <p:spPr/>
        <p:txBody>
          <a:bodyPr/>
          <a:lstStyle/>
          <a:p>
            <a:fld id="{31A65CBC-3BB6-45F6-9A90-9A3800AE2CAC}" type="slidenum">
              <a:rPr lang="en-US" smtClean="0"/>
              <a:t>3</a:t>
            </a:fld>
            <a:endParaRPr lang="en-US"/>
          </a:p>
        </p:txBody>
      </p:sp>
    </p:spTree>
    <p:extLst>
      <p:ext uri="{BB962C8B-B14F-4D97-AF65-F5344CB8AC3E}">
        <p14:creationId xmlns:p14="http://schemas.microsoft.com/office/powerpoint/2010/main" val="2112588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La</a:t>
            </a:r>
            <a:r>
              <a:rPr lang="es-MX" baseline="0" dirty="0" smtClean="0"/>
              <a:t> agroecología para las organizaciones  y los productores no solo es una alternativa, ha sido  ancestral, identidad, justicia social pero también una forma de resistencia ancestral ante este modelo económico en crisis que pone al mercado primero antes que a la vida .</a:t>
            </a:r>
          </a:p>
          <a:p>
            <a:r>
              <a:rPr lang="es-MX" baseline="0" dirty="0" smtClean="0"/>
              <a:t>La agroecología no es un conjunto de técnicas para hacer el modelo agrícola dominante mas sostenible </a:t>
            </a:r>
            <a:endParaRPr lang="en-US" dirty="0"/>
          </a:p>
        </p:txBody>
      </p:sp>
      <p:sp>
        <p:nvSpPr>
          <p:cNvPr id="4" name="Marcador de número de diapositiva 3"/>
          <p:cNvSpPr>
            <a:spLocks noGrp="1"/>
          </p:cNvSpPr>
          <p:nvPr>
            <p:ph type="sldNum" sz="quarter" idx="10"/>
          </p:nvPr>
        </p:nvSpPr>
        <p:spPr/>
        <p:txBody>
          <a:bodyPr/>
          <a:lstStyle/>
          <a:p>
            <a:fld id="{31A65CBC-3BB6-45F6-9A90-9A3800AE2CAC}" type="slidenum">
              <a:rPr lang="en-US" smtClean="0"/>
              <a:t>4</a:t>
            </a:fld>
            <a:endParaRPr lang="en-US"/>
          </a:p>
        </p:txBody>
      </p:sp>
    </p:spTree>
    <p:extLst>
      <p:ext uri="{BB962C8B-B14F-4D97-AF65-F5344CB8AC3E}">
        <p14:creationId xmlns:p14="http://schemas.microsoft.com/office/powerpoint/2010/main" val="1345307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La</a:t>
            </a:r>
            <a:r>
              <a:rPr lang="es-MX" baseline="0" dirty="0" smtClean="0"/>
              <a:t> agroecología para las organizaciones  y los productores no solo es una alternativa, ha sido  ancestral, identidad, justicia social pero también una forma de resistencia ancestral ante este modelo económico en crisis que pone al mercado primero antes que a la vida .</a:t>
            </a:r>
          </a:p>
          <a:p>
            <a:r>
              <a:rPr lang="es-MX" baseline="0" dirty="0" smtClean="0"/>
              <a:t>La agroecología no es un conjunto de técnicas para hacer el modelo agrícola dominante mas sostenible </a:t>
            </a:r>
            <a:endParaRPr lang="en-US" dirty="0"/>
          </a:p>
        </p:txBody>
      </p:sp>
      <p:sp>
        <p:nvSpPr>
          <p:cNvPr id="4" name="Marcador de número de diapositiva 3"/>
          <p:cNvSpPr>
            <a:spLocks noGrp="1"/>
          </p:cNvSpPr>
          <p:nvPr>
            <p:ph type="sldNum" sz="quarter" idx="10"/>
          </p:nvPr>
        </p:nvSpPr>
        <p:spPr/>
        <p:txBody>
          <a:bodyPr/>
          <a:lstStyle/>
          <a:p>
            <a:fld id="{31A65CBC-3BB6-45F6-9A90-9A3800AE2CAC}" type="slidenum">
              <a:rPr lang="en-US" smtClean="0"/>
              <a:t>5</a:t>
            </a:fld>
            <a:endParaRPr lang="en-US" dirty="0"/>
          </a:p>
        </p:txBody>
      </p:sp>
    </p:spTree>
    <p:extLst>
      <p:ext uri="{BB962C8B-B14F-4D97-AF65-F5344CB8AC3E}">
        <p14:creationId xmlns:p14="http://schemas.microsoft.com/office/powerpoint/2010/main" val="580508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Aquí me falta poner el mapa de todos los IALAS que se están construyendo!!</a:t>
            </a:r>
            <a:endParaRPr lang="en-US" dirty="0"/>
          </a:p>
        </p:txBody>
      </p:sp>
      <p:sp>
        <p:nvSpPr>
          <p:cNvPr id="4" name="Marcador de número de diapositiva 3"/>
          <p:cNvSpPr>
            <a:spLocks noGrp="1"/>
          </p:cNvSpPr>
          <p:nvPr>
            <p:ph type="sldNum" sz="quarter" idx="10"/>
          </p:nvPr>
        </p:nvSpPr>
        <p:spPr/>
        <p:txBody>
          <a:bodyPr/>
          <a:lstStyle/>
          <a:p>
            <a:fld id="{31A65CBC-3BB6-45F6-9A90-9A3800AE2CAC}" type="slidenum">
              <a:rPr lang="en-US" smtClean="0"/>
              <a:t>6</a:t>
            </a:fld>
            <a:endParaRPr lang="en-US" dirty="0"/>
          </a:p>
        </p:txBody>
      </p:sp>
    </p:spTree>
    <p:extLst>
      <p:ext uri="{BB962C8B-B14F-4D97-AF65-F5344CB8AC3E}">
        <p14:creationId xmlns:p14="http://schemas.microsoft.com/office/powerpoint/2010/main" val="764195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err="1" smtClean="0"/>
              <a:t>Despues</a:t>
            </a:r>
            <a:r>
              <a:rPr lang="es-MX" dirty="0" smtClean="0"/>
              <a:t> de aquí comenzar con el corredor</a:t>
            </a:r>
            <a:r>
              <a:rPr lang="es-MX" baseline="0" dirty="0" smtClean="0"/>
              <a:t> agroecológico y los procesos de formación, articulación  entre las instituciones y dinamización de la agroecología. </a:t>
            </a:r>
            <a:r>
              <a:rPr lang="es-MX" baseline="0" dirty="0" err="1" smtClean="0"/>
              <a:t>Despues</a:t>
            </a:r>
            <a:r>
              <a:rPr lang="es-MX" baseline="0" dirty="0" smtClean="0"/>
              <a:t> nos preguntamos como difundir la </a:t>
            </a:r>
            <a:r>
              <a:rPr lang="es-MX" baseline="0" dirty="0" err="1" smtClean="0"/>
              <a:t>agroecoogia</a:t>
            </a:r>
            <a:r>
              <a:rPr lang="es-MX" baseline="0" dirty="0" smtClean="0"/>
              <a:t> </a:t>
            </a:r>
            <a:endParaRPr lang="en-US" dirty="0"/>
          </a:p>
        </p:txBody>
      </p:sp>
      <p:sp>
        <p:nvSpPr>
          <p:cNvPr id="4" name="Marcador de número de diapositiva 3"/>
          <p:cNvSpPr>
            <a:spLocks noGrp="1"/>
          </p:cNvSpPr>
          <p:nvPr>
            <p:ph type="sldNum" sz="quarter" idx="10"/>
          </p:nvPr>
        </p:nvSpPr>
        <p:spPr/>
        <p:txBody>
          <a:bodyPr/>
          <a:lstStyle/>
          <a:p>
            <a:fld id="{31A65CBC-3BB6-45F6-9A90-9A3800AE2CAC}" type="slidenum">
              <a:rPr lang="en-US" smtClean="0"/>
              <a:t>8</a:t>
            </a:fld>
            <a:endParaRPr lang="en-US"/>
          </a:p>
        </p:txBody>
      </p:sp>
    </p:spTree>
    <p:extLst>
      <p:ext uri="{BB962C8B-B14F-4D97-AF65-F5344CB8AC3E}">
        <p14:creationId xmlns:p14="http://schemas.microsoft.com/office/powerpoint/2010/main" val="949425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err="1" smtClean="0"/>
              <a:t>Despues</a:t>
            </a:r>
            <a:r>
              <a:rPr lang="es-MX" dirty="0" smtClean="0"/>
              <a:t> de aquí comenzar con el corredor</a:t>
            </a:r>
            <a:r>
              <a:rPr lang="es-MX" baseline="0" dirty="0" smtClean="0"/>
              <a:t> agroecológico y los procesos de formación, articulación  entre las instituciones y dinamización de la agroecología. </a:t>
            </a:r>
            <a:r>
              <a:rPr lang="es-MX" baseline="0" dirty="0" err="1" smtClean="0"/>
              <a:t>Despues</a:t>
            </a:r>
            <a:r>
              <a:rPr lang="es-MX" baseline="0" dirty="0" smtClean="0"/>
              <a:t> nos preguntamos como difundir la </a:t>
            </a:r>
            <a:r>
              <a:rPr lang="es-MX" baseline="0" dirty="0" err="1" smtClean="0"/>
              <a:t>agroecoogia</a:t>
            </a:r>
            <a:r>
              <a:rPr lang="es-MX" baseline="0" smtClean="0"/>
              <a:t> </a:t>
            </a:r>
            <a:endParaRPr lang="en-US" dirty="0"/>
          </a:p>
        </p:txBody>
      </p:sp>
      <p:sp>
        <p:nvSpPr>
          <p:cNvPr id="4" name="Marcador de número de diapositiva 3"/>
          <p:cNvSpPr>
            <a:spLocks noGrp="1"/>
          </p:cNvSpPr>
          <p:nvPr>
            <p:ph type="sldNum" sz="quarter" idx="10"/>
          </p:nvPr>
        </p:nvSpPr>
        <p:spPr/>
        <p:txBody>
          <a:bodyPr/>
          <a:lstStyle/>
          <a:p>
            <a:fld id="{31A65CBC-3BB6-45F6-9A90-9A3800AE2CAC}" type="slidenum">
              <a:rPr lang="en-US" smtClean="0"/>
              <a:t>9</a:t>
            </a:fld>
            <a:endParaRPr lang="en-US"/>
          </a:p>
        </p:txBody>
      </p:sp>
    </p:spTree>
    <p:extLst>
      <p:ext uri="{BB962C8B-B14F-4D97-AF65-F5344CB8AC3E}">
        <p14:creationId xmlns:p14="http://schemas.microsoft.com/office/powerpoint/2010/main" val="1310817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err="1" smtClean="0"/>
              <a:t>Despues</a:t>
            </a:r>
            <a:r>
              <a:rPr lang="es-MX" dirty="0" smtClean="0"/>
              <a:t> de aquí comenzar con el corredor</a:t>
            </a:r>
            <a:r>
              <a:rPr lang="es-MX" baseline="0" dirty="0" smtClean="0"/>
              <a:t> agroecológico y los procesos de formación, articulación  entre las instituciones y dinamización de la agroecología. </a:t>
            </a:r>
            <a:r>
              <a:rPr lang="es-MX" baseline="0" dirty="0" err="1" smtClean="0"/>
              <a:t>Despues</a:t>
            </a:r>
            <a:r>
              <a:rPr lang="es-MX" baseline="0" dirty="0" smtClean="0"/>
              <a:t> nos preguntamos como difundir la </a:t>
            </a:r>
            <a:r>
              <a:rPr lang="es-MX" baseline="0" dirty="0" err="1" smtClean="0"/>
              <a:t>agroecoogia</a:t>
            </a:r>
            <a:r>
              <a:rPr lang="es-MX" baseline="0" smtClean="0"/>
              <a:t> </a:t>
            </a:r>
            <a:endParaRPr lang="en-US" dirty="0"/>
          </a:p>
        </p:txBody>
      </p:sp>
      <p:sp>
        <p:nvSpPr>
          <p:cNvPr id="4" name="Marcador de número de diapositiva 3"/>
          <p:cNvSpPr>
            <a:spLocks noGrp="1"/>
          </p:cNvSpPr>
          <p:nvPr>
            <p:ph type="sldNum" sz="quarter" idx="10"/>
          </p:nvPr>
        </p:nvSpPr>
        <p:spPr/>
        <p:txBody>
          <a:bodyPr/>
          <a:lstStyle/>
          <a:p>
            <a:fld id="{31A65CBC-3BB6-45F6-9A90-9A3800AE2CAC}" type="slidenum">
              <a:rPr lang="en-US" smtClean="0"/>
              <a:t>10</a:t>
            </a:fld>
            <a:endParaRPr lang="en-US"/>
          </a:p>
        </p:txBody>
      </p:sp>
    </p:spTree>
    <p:extLst>
      <p:ext uri="{BB962C8B-B14F-4D97-AF65-F5344CB8AC3E}">
        <p14:creationId xmlns:p14="http://schemas.microsoft.com/office/powerpoint/2010/main" val="3340330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Poner</a:t>
            </a:r>
            <a:r>
              <a:rPr lang="es-MX" baseline="0" dirty="0" smtClean="0"/>
              <a:t> la imagen de américa central </a:t>
            </a:r>
            <a:endParaRPr lang="en-US" dirty="0"/>
          </a:p>
        </p:txBody>
      </p:sp>
      <p:sp>
        <p:nvSpPr>
          <p:cNvPr id="4" name="Marcador de número de diapositiva 3"/>
          <p:cNvSpPr>
            <a:spLocks noGrp="1"/>
          </p:cNvSpPr>
          <p:nvPr>
            <p:ph type="sldNum" sz="quarter" idx="10"/>
          </p:nvPr>
        </p:nvSpPr>
        <p:spPr/>
        <p:txBody>
          <a:bodyPr/>
          <a:lstStyle/>
          <a:p>
            <a:fld id="{31A65CBC-3BB6-45F6-9A90-9A3800AE2CAC}" type="slidenum">
              <a:rPr lang="en-US" smtClean="0"/>
              <a:t>11</a:t>
            </a:fld>
            <a:endParaRPr lang="en-US"/>
          </a:p>
        </p:txBody>
      </p:sp>
    </p:spTree>
    <p:extLst>
      <p:ext uri="{BB962C8B-B14F-4D97-AF65-F5344CB8AC3E}">
        <p14:creationId xmlns:p14="http://schemas.microsoft.com/office/powerpoint/2010/main" val="769268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4DD78EE-9498-4AEA-8E73-99C6D2E14B20}" type="datetimeFigureOut">
              <a:rPr lang="en-US" smtClean="0"/>
              <a:t>6/25/2015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86D84-1107-4285-B852-47F601C993FF}" type="slidenum">
              <a:rPr lang="en-US" smtClean="0"/>
              <a:t>‹Nº›</a:t>
            </a:fld>
            <a:endParaRPr lang="en-US"/>
          </a:p>
        </p:txBody>
      </p:sp>
    </p:spTree>
    <p:extLst>
      <p:ext uri="{BB962C8B-B14F-4D97-AF65-F5344CB8AC3E}">
        <p14:creationId xmlns:p14="http://schemas.microsoft.com/office/powerpoint/2010/main" val="1989594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4DD78EE-9498-4AEA-8E73-99C6D2E14B20}" type="datetimeFigureOut">
              <a:rPr lang="en-US" smtClean="0"/>
              <a:t>6/25/2015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86D84-1107-4285-B852-47F601C993FF}" type="slidenum">
              <a:rPr lang="en-US" smtClean="0"/>
              <a:t>‹Nº›</a:t>
            </a:fld>
            <a:endParaRPr lang="en-US"/>
          </a:p>
        </p:txBody>
      </p:sp>
    </p:spTree>
    <p:extLst>
      <p:ext uri="{BB962C8B-B14F-4D97-AF65-F5344CB8AC3E}">
        <p14:creationId xmlns:p14="http://schemas.microsoft.com/office/powerpoint/2010/main" val="1559150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4DD78EE-9498-4AEA-8E73-99C6D2E14B20}" type="datetimeFigureOut">
              <a:rPr lang="en-US" smtClean="0"/>
              <a:t>6/25/2015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86D84-1107-4285-B852-47F601C993FF}" type="slidenum">
              <a:rPr lang="en-US" smtClean="0"/>
              <a:t>‹Nº›</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279881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4DD78EE-9498-4AEA-8E73-99C6D2E14B20}" type="datetimeFigureOut">
              <a:rPr lang="en-US" smtClean="0"/>
              <a:t>6/25/2015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86D84-1107-4285-B852-47F601C993FF}" type="slidenum">
              <a:rPr lang="en-US" smtClean="0"/>
              <a:t>‹Nº›</a:t>
            </a:fld>
            <a:endParaRPr lang="en-US"/>
          </a:p>
        </p:txBody>
      </p:sp>
    </p:spTree>
    <p:extLst>
      <p:ext uri="{BB962C8B-B14F-4D97-AF65-F5344CB8AC3E}">
        <p14:creationId xmlns:p14="http://schemas.microsoft.com/office/powerpoint/2010/main" val="1617675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4DD78EE-9498-4AEA-8E73-99C6D2E14B20}" type="datetimeFigureOut">
              <a:rPr lang="en-US" smtClean="0"/>
              <a:t>6/25/2015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86D84-1107-4285-B852-47F601C993FF}" type="slidenum">
              <a:rPr lang="en-US" smtClean="0"/>
              <a:t>‹Nº›</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096089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4DD78EE-9498-4AEA-8E73-99C6D2E14B20}" type="datetimeFigureOut">
              <a:rPr lang="en-US" smtClean="0"/>
              <a:t>6/25/2015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86D84-1107-4285-B852-47F601C993FF}" type="slidenum">
              <a:rPr lang="en-US" smtClean="0"/>
              <a:t>‹Nº›</a:t>
            </a:fld>
            <a:endParaRPr lang="en-US"/>
          </a:p>
        </p:txBody>
      </p:sp>
    </p:spTree>
    <p:extLst>
      <p:ext uri="{BB962C8B-B14F-4D97-AF65-F5344CB8AC3E}">
        <p14:creationId xmlns:p14="http://schemas.microsoft.com/office/powerpoint/2010/main" val="21496539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4DD78EE-9498-4AEA-8E73-99C6D2E14B20}" type="datetimeFigureOut">
              <a:rPr lang="en-US" smtClean="0"/>
              <a:t>6/25/2015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86D84-1107-4285-B852-47F601C993FF}" type="slidenum">
              <a:rPr lang="en-US" smtClean="0"/>
              <a:t>‹Nº›</a:t>
            </a:fld>
            <a:endParaRPr lang="en-US"/>
          </a:p>
        </p:txBody>
      </p:sp>
    </p:spTree>
    <p:extLst>
      <p:ext uri="{BB962C8B-B14F-4D97-AF65-F5344CB8AC3E}">
        <p14:creationId xmlns:p14="http://schemas.microsoft.com/office/powerpoint/2010/main" val="124052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4DD78EE-9498-4AEA-8E73-99C6D2E14B20}" type="datetimeFigureOut">
              <a:rPr lang="en-US" smtClean="0"/>
              <a:t>6/25/2015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86D84-1107-4285-B852-47F601C993FF}" type="slidenum">
              <a:rPr lang="en-US" smtClean="0"/>
              <a:t>‹Nº›</a:t>
            </a:fld>
            <a:endParaRPr lang="en-US"/>
          </a:p>
        </p:txBody>
      </p:sp>
    </p:spTree>
    <p:extLst>
      <p:ext uri="{BB962C8B-B14F-4D97-AF65-F5344CB8AC3E}">
        <p14:creationId xmlns:p14="http://schemas.microsoft.com/office/powerpoint/2010/main" val="1854642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4DD78EE-9498-4AEA-8E73-99C6D2E14B20}" type="datetimeFigureOut">
              <a:rPr lang="en-US" smtClean="0"/>
              <a:t>6/25/2015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86D84-1107-4285-B852-47F601C993FF}" type="slidenum">
              <a:rPr lang="en-US" smtClean="0"/>
              <a:t>‹Nº›</a:t>
            </a:fld>
            <a:endParaRPr lang="en-US"/>
          </a:p>
        </p:txBody>
      </p:sp>
    </p:spTree>
    <p:extLst>
      <p:ext uri="{BB962C8B-B14F-4D97-AF65-F5344CB8AC3E}">
        <p14:creationId xmlns:p14="http://schemas.microsoft.com/office/powerpoint/2010/main" val="946636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4DD78EE-9498-4AEA-8E73-99C6D2E14B20}" type="datetimeFigureOut">
              <a:rPr lang="en-US" smtClean="0"/>
              <a:t>6/25/2015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86D84-1107-4285-B852-47F601C993FF}" type="slidenum">
              <a:rPr lang="en-US" smtClean="0"/>
              <a:t>‹Nº›</a:t>
            </a:fld>
            <a:endParaRPr lang="en-US"/>
          </a:p>
        </p:txBody>
      </p:sp>
    </p:spTree>
    <p:extLst>
      <p:ext uri="{BB962C8B-B14F-4D97-AF65-F5344CB8AC3E}">
        <p14:creationId xmlns:p14="http://schemas.microsoft.com/office/powerpoint/2010/main" val="1725826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4DD78EE-9498-4AEA-8E73-99C6D2E14B20}" type="datetimeFigureOut">
              <a:rPr lang="en-US" smtClean="0"/>
              <a:t>6/25/2015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186D84-1107-4285-B852-47F601C993FF}" type="slidenum">
              <a:rPr lang="en-US" smtClean="0"/>
              <a:t>‹Nº›</a:t>
            </a:fld>
            <a:endParaRPr lang="en-US"/>
          </a:p>
        </p:txBody>
      </p:sp>
    </p:spTree>
    <p:extLst>
      <p:ext uri="{BB962C8B-B14F-4D97-AF65-F5344CB8AC3E}">
        <p14:creationId xmlns:p14="http://schemas.microsoft.com/office/powerpoint/2010/main" val="2760166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4DD78EE-9498-4AEA-8E73-99C6D2E14B20}" type="datetimeFigureOut">
              <a:rPr lang="en-US" smtClean="0"/>
              <a:t>6/25/2015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186D84-1107-4285-B852-47F601C993FF}" type="slidenum">
              <a:rPr lang="en-US" smtClean="0"/>
              <a:t>‹Nº›</a:t>
            </a:fld>
            <a:endParaRPr lang="en-US"/>
          </a:p>
        </p:txBody>
      </p:sp>
    </p:spTree>
    <p:extLst>
      <p:ext uri="{BB962C8B-B14F-4D97-AF65-F5344CB8AC3E}">
        <p14:creationId xmlns:p14="http://schemas.microsoft.com/office/powerpoint/2010/main" val="2093897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4DD78EE-9498-4AEA-8E73-99C6D2E14B20}" type="datetimeFigureOut">
              <a:rPr lang="en-US" smtClean="0"/>
              <a:t>6/25/2015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186D84-1107-4285-B852-47F601C993FF}" type="slidenum">
              <a:rPr lang="en-US" smtClean="0"/>
              <a:t>‹Nº›</a:t>
            </a:fld>
            <a:endParaRPr lang="en-US"/>
          </a:p>
        </p:txBody>
      </p:sp>
    </p:spTree>
    <p:extLst>
      <p:ext uri="{BB962C8B-B14F-4D97-AF65-F5344CB8AC3E}">
        <p14:creationId xmlns:p14="http://schemas.microsoft.com/office/powerpoint/2010/main" val="329618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DD78EE-9498-4AEA-8E73-99C6D2E14B20}" type="datetimeFigureOut">
              <a:rPr lang="en-US" smtClean="0"/>
              <a:t>6/25/2015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186D84-1107-4285-B852-47F601C993FF}" type="slidenum">
              <a:rPr lang="en-US" smtClean="0"/>
              <a:t>‹Nº›</a:t>
            </a:fld>
            <a:endParaRPr lang="en-US"/>
          </a:p>
        </p:txBody>
      </p:sp>
    </p:spTree>
    <p:extLst>
      <p:ext uri="{BB962C8B-B14F-4D97-AF65-F5344CB8AC3E}">
        <p14:creationId xmlns:p14="http://schemas.microsoft.com/office/powerpoint/2010/main" val="4073431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4DD78EE-9498-4AEA-8E73-99C6D2E14B20}" type="datetimeFigureOut">
              <a:rPr lang="en-US" smtClean="0"/>
              <a:t>6/25/2015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186D84-1107-4285-B852-47F601C993FF}" type="slidenum">
              <a:rPr lang="en-US" smtClean="0"/>
              <a:t>‹Nº›</a:t>
            </a:fld>
            <a:endParaRPr lang="en-US"/>
          </a:p>
        </p:txBody>
      </p:sp>
    </p:spTree>
    <p:extLst>
      <p:ext uri="{BB962C8B-B14F-4D97-AF65-F5344CB8AC3E}">
        <p14:creationId xmlns:p14="http://schemas.microsoft.com/office/powerpoint/2010/main" val="1381968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4DD78EE-9498-4AEA-8E73-99C6D2E14B20}" type="datetimeFigureOut">
              <a:rPr lang="en-US" smtClean="0"/>
              <a:t>6/25/2015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186D84-1107-4285-B852-47F601C993FF}" type="slidenum">
              <a:rPr lang="en-US" smtClean="0"/>
              <a:t>‹Nº›</a:t>
            </a:fld>
            <a:endParaRPr lang="en-US"/>
          </a:p>
        </p:txBody>
      </p:sp>
    </p:spTree>
    <p:extLst>
      <p:ext uri="{BB962C8B-B14F-4D97-AF65-F5344CB8AC3E}">
        <p14:creationId xmlns:p14="http://schemas.microsoft.com/office/powerpoint/2010/main" val="594408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4DD78EE-9498-4AEA-8E73-99C6D2E14B20}" type="datetimeFigureOut">
              <a:rPr lang="en-US" smtClean="0"/>
              <a:t>6/25/2015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8186D84-1107-4285-B852-47F601C993FF}" type="slidenum">
              <a:rPr lang="en-US" smtClean="0"/>
              <a:t>‹Nº›</a:t>
            </a:fld>
            <a:endParaRPr lang="en-US"/>
          </a:p>
        </p:txBody>
      </p:sp>
    </p:spTree>
    <p:extLst>
      <p:ext uri="{BB962C8B-B14F-4D97-AF65-F5344CB8AC3E}">
        <p14:creationId xmlns:p14="http://schemas.microsoft.com/office/powerpoint/2010/main" val="3927973081"/>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gif"/><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83961" y="525271"/>
            <a:ext cx="8229600" cy="2209800"/>
          </a:xfrm>
        </p:spPr>
        <p:txBody>
          <a:bodyPr>
            <a:noAutofit/>
          </a:bodyPr>
          <a:lstStyle/>
          <a:p>
            <a:r>
              <a:rPr lang="es-ES_tradnl" b="1" dirty="0" smtClean="0">
                <a:effectLst/>
              </a:rPr>
              <a:t>IALA Afromesoamericano  </a:t>
            </a:r>
            <a:r>
              <a:rPr lang="en-US" b="1" dirty="0" smtClean="0"/>
              <a:t> </a:t>
            </a:r>
            <a:r>
              <a:rPr lang="es-MX" sz="3600" dirty="0"/>
              <a:t/>
            </a:r>
            <a:br>
              <a:rPr lang="es-MX" sz="3600" dirty="0"/>
            </a:br>
            <a:endParaRPr lang="es-MX" sz="3600" dirty="0"/>
          </a:p>
        </p:txBody>
      </p:sp>
      <p:sp>
        <p:nvSpPr>
          <p:cNvPr id="3" name="2 Subtítulo"/>
          <p:cNvSpPr>
            <a:spLocks noGrp="1"/>
          </p:cNvSpPr>
          <p:nvPr>
            <p:ph type="subTitle" idx="1"/>
          </p:nvPr>
        </p:nvSpPr>
        <p:spPr>
          <a:xfrm>
            <a:off x="1311790" y="2473922"/>
            <a:ext cx="6990221" cy="1285120"/>
          </a:xfrm>
        </p:spPr>
        <p:txBody>
          <a:bodyPr>
            <a:noAutofit/>
          </a:bodyPr>
          <a:lstStyle/>
          <a:p>
            <a:pPr algn="just"/>
            <a:r>
              <a:rPr lang="es-ES_tradnl" sz="2800" b="1" dirty="0"/>
              <a:t>Formación de formadores en los movimientos </a:t>
            </a:r>
            <a:r>
              <a:rPr lang="es-ES_tradnl" sz="2800" b="1" dirty="0" smtClean="0"/>
              <a:t>campesinos de centroamérica</a:t>
            </a:r>
            <a:endParaRPr lang="es-MX" sz="2800" dirty="0"/>
          </a:p>
        </p:txBody>
      </p:sp>
      <p:graphicFrame>
        <p:nvGraphicFramePr>
          <p:cNvPr id="4" name="Object 3"/>
          <p:cNvGraphicFramePr>
            <a:graphicFrameLocks noChangeAspect="1"/>
          </p:cNvGraphicFramePr>
          <p:nvPr>
            <p:extLst>
              <p:ext uri="{D42A27DB-BD31-4B8C-83A1-F6EECF244321}">
                <p14:modId xmlns:p14="http://schemas.microsoft.com/office/powerpoint/2010/main" val="3370321417"/>
              </p:ext>
            </p:extLst>
          </p:nvPr>
        </p:nvGraphicFramePr>
        <p:xfrm>
          <a:off x="611560" y="5229200"/>
          <a:ext cx="1730375" cy="1440160"/>
        </p:xfrm>
        <a:graphic>
          <a:graphicData uri="http://schemas.openxmlformats.org/presentationml/2006/ole">
            <mc:AlternateContent xmlns:mc="http://schemas.openxmlformats.org/markup-compatibility/2006">
              <mc:Choice xmlns:v="urn:schemas-microsoft-com:vml" Requires="v">
                <p:oleObj spid="_x0000_s1057" name="Fotografía de Photo Editor" r:id="rId3" imgW="2943636" imgH="2905531" progId="MSPhotoEd.3">
                  <p:embed/>
                </p:oleObj>
              </mc:Choice>
              <mc:Fallback>
                <p:oleObj name="Fotografía de Photo Editor" r:id="rId3" imgW="2943636" imgH="290553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5229200"/>
                        <a:ext cx="1730375" cy="1440160"/>
                      </a:xfrm>
                      <a:prstGeom prst="rect">
                        <a:avLst/>
                      </a:prstGeom>
                      <a:noFill/>
                      <a:ln>
                        <a:noFill/>
                      </a:ln>
                    </p:spPr>
                  </p:pic>
                </p:oleObj>
              </mc:Fallback>
            </mc:AlternateContent>
          </a:graphicData>
        </a:graphic>
      </p:graphicFrame>
      <p:pic>
        <p:nvPicPr>
          <p:cNvPr id="5" name="Imagen 3" descr="viacampesin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5413" y="5298109"/>
            <a:ext cx="1716087" cy="14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4" descr="logo clo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8063" y="5298110"/>
            <a:ext cx="1943100"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uadroTexto 6"/>
          <p:cNvSpPr txBox="1"/>
          <p:nvPr/>
        </p:nvSpPr>
        <p:spPr>
          <a:xfrm>
            <a:off x="5613008" y="4783013"/>
            <a:ext cx="4612417" cy="523220"/>
          </a:xfrm>
          <a:prstGeom prst="rect">
            <a:avLst/>
          </a:prstGeom>
          <a:noFill/>
        </p:spPr>
        <p:txBody>
          <a:bodyPr wrap="none" rtlCol="0">
            <a:spAutoFit/>
          </a:bodyPr>
          <a:lstStyle/>
          <a:p>
            <a:r>
              <a:rPr lang="en-US" sz="2800" dirty="0" smtClean="0"/>
              <a:t>Yorlis Luna    ATC Nicaragua</a:t>
            </a:r>
            <a:endParaRPr lang="en-US" sz="2800" dirty="0"/>
          </a:p>
        </p:txBody>
      </p:sp>
    </p:spTree>
    <p:extLst>
      <p:ext uri="{BB962C8B-B14F-4D97-AF65-F5344CB8AC3E}">
        <p14:creationId xmlns:p14="http://schemas.microsoft.com/office/powerpoint/2010/main" val="277175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down)">
                                      <p:cBhvr>
                                        <p:cTn id="39" dur="580">
                                          <p:stCondLst>
                                            <p:cond delay="0"/>
                                          </p:stCondLst>
                                        </p:cTn>
                                        <p:tgtEl>
                                          <p:spTgt spid="5"/>
                                        </p:tgtEl>
                                      </p:cBhvr>
                                    </p:animEffect>
                                    <p:anim calcmode="lin" valueType="num">
                                      <p:cBhvr>
                                        <p:cTn id="4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5" dur="26">
                                          <p:stCondLst>
                                            <p:cond delay="650"/>
                                          </p:stCondLst>
                                        </p:cTn>
                                        <p:tgtEl>
                                          <p:spTgt spid="5"/>
                                        </p:tgtEl>
                                      </p:cBhvr>
                                      <p:to x="100000" y="60000"/>
                                    </p:animScale>
                                    <p:animScale>
                                      <p:cBhvr>
                                        <p:cTn id="46" dur="166" decel="50000">
                                          <p:stCondLst>
                                            <p:cond delay="676"/>
                                          </p:stCondLst>
                                        </p:cTn>
                                        <p:tgtEl>
                                          <p:spTgt spid="5"/>
                                        </p:tgtEl>
                                      </p:cBhvr>
                                      <p:to x="100000" y="100000"/>
                                    </p:animScale>
                                    <p:animScale>
                                      <p:cBhvr>
                                        <p:cTn id="47" dur="26">
                                          <p:stCondLst>
                                            <p:cond delay="1312"/>
                                          </p:stCondLst>
                                        </p:cTn>
                                        <p:tgtEl>
                                          <p:spTgt spid="5"/>
                                        </p:tgtEl>
                                      </p:cBhvr>
                                      <p:to x="100000" y="80000"/>
                                    </p:animScale>
                                    <p:animScale>
                                      <p:cBhvr>
                                        <p:cTn id="48" dur="166" decel="50000">
                                          <p:stCondLst>
                                            <p:cond delay="1338"/>
                                          </p:stCondLst>
                                        </p:cTn>
                                        <p:tgtEl>
                                          <p:spTgt spid="5"/>
                                        </p:tgtEl>
                                      </p:cBhvr>
                                      <p:to x="100000" y="100000"/>
                                    </p:animScale>
                                    <p:animScale>
                                      <p:cBhvr>
                                        <p:cTn id="49" dur="26">
                                          <p:stCondLst>
                                            <p:cond delay="1642"/>
                                          </p:stCondLst>
                                        </p:cTn>
                                        <p:tgtEl>
                                          <p:spTgt spid="5"/>
                                        </p:tgtEl>
                                      </p:cBhvr>
                                      <p:to x="100000" y="90000"/>
                                    </p:animScale>
                                    <p:animScale>
                                      <p:cBhvr>
                                        <p:cTn id="50" dur="166" decel="50000">
                                          <p:stCondLst>
                                            <p:cond delay="1668"/>
                                          </p:stCondLst>
                                        </p:cTn>
                                        <p:tgtEl>
                                          <p:spTgt spid="5"/>
                                        </p:tgtEl>
                                      </p:cBhvr>
                                      <p:to x="100000" y="100000"/>
                                    </p:animScale>
                                    <p:animScale>
                                      <p:cBhvr>
                                        <p:cTn id="51" dur="26">
                                          <p:stCondLst>
                                            <p:cond delay="1808"/>
                                          </p:stCondLst>
                                        </p:cTn>
                                        <p:tgtEl>
                                          <p:spTgt spid="5"/>
                                        </p:tgtEl>
                                      </p:cBhvr>
                                      <p:to x="100000" y="95000"/>
                                    </p:animScale>
                                    <p:animScale>
                                      <p:cBhvr>
                                        <p:cTn id="52"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s-VE" altLang="es-MX" dirty="0" smtClean="0"/>
              <a:t>La formación agroecológica en el IALA </a:t>
            </a:r>
          </a:p>
        </p:txBody>
      </p:sp>
      <p:sp>
        <p:nvSpPr>
          <p:cNvPr id="11267" name="Rectangle 3"/>
          <p:cNvSpPr>
            <a:spLocks noGrp="1" noChangeArrowheads="1"/>
          </p:cNvSpPr>
          <p:nvPr>
            <p:ph idx="1"/>
          </p:nvPr>
        </p:nvSpPr>
        <p:spPr>
          <a:xfrm>
            <a:off x="888350" y="1640084"/>
            <a:ext cx="8596668" cy="3880773"/>
          </a:xfrm>
        </p:spPr>
        <p:txBody>
          <a:bodyPr>
            <a:normAutofit/>
          </a:bodyPr>
          <a:lstStyle/>
          <a:p>
            <a:pPr>
              <a:lnSpc>
                <a:spcPct val="90000"/>
              </a:lnSpc>
            </a:pPr>
            <a:r>
              <a:rPr lang="es-ES" altLang="es-MX" sz="3300" b="1" dirty="0">
                <a:latin typeface="Times New Roman" panose="02020603050405020304" pitchFamily="18" charset="0"/>
              </a:rPr>
              <a:t>	</a:t>
            </a:r>
            <a:r>
              <a:rPr lang="es-ES" altLang="es-MX" sz="3300" b="1" dirty="0" smtClean="0">
                <a:latin typeface="Times New Roman" panose="02020603050405020304" pitchFamily="18" charset="0"/>
              </a:rPr>
              <a:t>Formación de sujetos conscientes de su momento histórico</a:t>
            </a:r>
          </a:p>
          <a:p>
            <a:pPr>
              <a:lnSpc>
                <a:spcPct val="90000"/>
              </a:lnSpc>
            </a:pPr>
            <a:r>
              <a:rPr lang="es-ES" altLang="es-MX" sz="3300" b="1" dirty="0" smtClean="0">
                <a:latin typeface="Times New Roman" panose="02020603050405020304" pitchFamily="18" charset="0"/>
              </a:rPr>
              <a:t>Un sujeto con identidad</a:t>
            </a:r>
          </a:p>
          <a:p>
            <a:pPr>
              <a:lnSpc>
                <a:spcPct val="90000"/>
              </a:lnSpc>
            </a:pPr>
            <a:r>
              <a:rPr lang="es-ES" altLang="es-MX" sz="3300" b="1" dirty="0" smtClean="0">
                <a:latin typeface="Times New Roman" panose="02020603050405020304" pitchFamily="18" charset="0"/>
              </a:rPr>
              <a:t>Capaz de impulsar y dinamizar procesos de cambio social en sus comunidades </a:t>
            </a:r>
          </a:p>
          <a:p>
            <a:pPr eaLnBrk="1" hangingPunct="1">
              <a:lnSpc>
                <a:spcPct val="90000"/>
              </a:lnSpc>
              <a:buFont typeface="Wingdings" panose="05000000000000000000" pitchFamily="2" charset="2"/>
              <a:buNone/>
            </a:pPr>
            <a:r>
              <a:rPr lang="es-ES" altLang="es-MX" sz="3300" b="1" dirty="0">
                <a:latin typeface="Times New Roman" panose="02020603050405020304" pitchFamily="18" charset="0"/>
              </a:rPr>
              <a:t>	</a:t>
            </a:r>
          </a:p>
          <a:p>
            <a:pPr algn="r" eaLnBrk="1" hangingPunct="1">
              <a:lnSpc>
                <a:spcPct val="90000"/>
              </a:lnSpc>
              <a:buFont typeface="Wingdings" panose="05000000000000000000" pitchFamily="2" charset="2"/>
              <a:buNone/>
            </a:pPr>
            <a:endParaRPr lang="es-ES" altLang="es-MX" sz="3300" b="1" dirty="0">
              <a:latin typeface="Times New Roman" panose="02020603050405020304" pitchFamily="18" charset="0"/>
            </a:endParaRPr>
          </a:p>
        </p:txBody>
      </p:sp>
    </p:spTree>
    <p:extLst>
      <p:ext uri="{BB962C8B-B14F-4D97-AF65-F5344CB8AC3E}">
        <p14:creationId xmlns:p14="http://schemas.microsoft.com/office/powerpoint/2010/main" val="28071872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08492" y="1700726"/>
            <a:ext cx="2504016" cy="1320800"/>
          </a:xfrm>
        </p:spPr>
        <p:txBody>
          <a:bodyPr>
            <a:normAutofit fontScale="90000"/>
          </a:bodyPr>
          <a:lstStyle/>
          <a:p>
            <a:pPr algn="just" eaLnBrk="1" hangingPunct="1"/>
            <a:r>
              <a:rPr lang="es-AR" altLang="es-MX" dirty="0" smtClean="0"/>
              <a:t>La Agroecología como Movimiento Social Poderoso</a:t>
            </a:r>
            <a:endParaRPr lang="es-VE" altLang="es-MX" dirty="0" smtClean="0"/>
          </a:p>
        </p:txBody>
      </p:sp>
      <p:pic>
        <p:nvPicPr>
          <p:cNvPr id="1024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4267" y="1620790"/>
            <a:ext cx="2791265" cy="4366700"/>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2"/>
          <p:cNvSpPr txBox="1">
            <a:spLocks noChangeArrowheads="1"/>
          </p:cNvSpPr>
          <p:nvPr/>
        </p:nvSpPr>
        <p:spPr>
          <a:xfrm>
            <a:off x="677334" y="609600"/>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VE" altLang="es-MX" smtClean="0"/>
              <a:t>Corredor agroecológico  </a:t>
            </a:r>
            <a:endParaRPr lang="es-VE" altLang="es-MX" dirty="0" smtClean="0"/>
          </a:p>
        </p:txBody>
      </p:sp>
      <p:sp>
        <p:nvSpPr>
          <p:cNvPr id="2" name="AutoShape 2" descr="Resultado de imagen para foto    centro america"/>
          <p:cNvSpPr>
            <a:spLocks noChangeAspect="1" noChangeArrowheads="1"/>
          </p:cNvSpPr>
          <p:nvPr/>
        </p:nvSpPr>
        <p:spPr bwMode="auto">
          <a:xfrm>
            <a:off x="155575" y="-585788"/>
            <a:ext cx="1304925" cy="1228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6296" y="1620790"/>
            <a:ext cx="3263705" cy="4366700"/>
          </a:xfrm>
          <a:prstGeom prst="rect">
            <a:avLst/>
          </a:prstGeom>
        </p:spPr>
      </p:pic>
    </p:spTree>
    <p:extLst>
      <p:ext uri="{BB962C8B-B14F-4D97-AF65-F5344CB8AC3E}">
        <p14:creationId xmlns:p14="http://schemas.microsoft.com/office/powerpoint/2010/main" val="40341973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08492" y="1700726"/>
            <a:ext cx="2504016" cy="1320800"/>
          </a:xfrm>
        </p:spPr>
        <p:txBody>
          <a:bodyPr>
            <a:normAutofit fontScale="90000"/>
          </a:bodyPr>
          <a:lstStyle/>
          <a:p>
            <a:pPr algn="just" eaLnBrk="1" hangingPunct="1"/>
            <a:r>
              <a:rPr lang="es-AR" altLang="es-MX" dirty="0" smtClean="0"/>
              <a:t>La Agroecología como Movimiento Social Poderoso</a:t>
            </a:r>
            <a:endParaRPr lang="es-VE" altLang="es-MX" dirty="0" smtClean="0"/>
          </a:p>
        </p:txBody>
      </p:sp>
      <p:pic>
        <p:nvPicPr>
          <p:cNvPr id="1024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4267" y="1620790"/>
            <a:ext cx="2791265" cy="4366700"/>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2"/>
          <p:cNvSpPr txBox="1">
            <a:spLocks noChangeArrowheads="1"/>
          </p:cNvSpPr>
          <p:nvPr/>
        </p:nvSpPr>
        <p:spPr>
          <a:xfrm>
            <a:off x="677334" y="609600"/>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VE" altLang="es-MX" smtClean="0"/>
              <a:t>Corredor agroecológico  </a:t>
            </a:r>
            <a:endParaRPr lang="es-VE" altLang="es-MX" dirty="0" smtClean="0"/>
          </a:p>
        </p:txBody>
      </p:sp>
      <p:sp>
        <p:nvSpPr>
          <p:cNvPr id="2" name="AutoShape 2" descr="Resultado de imagen para foto    centro america"/>
          <p:cNvSpPr>
            <a:spLocks noChangeAspect="1" noChangeArrowheads="1"/>
          </p:cNvSpPr>
          <p:nvPr/>
        </p:nvSpPr>
        <p:spPr bwMode="auto">
          <a:xfrm>
            <a:off x="155575" y="-585788"/>
            <a:ext cx="1304925" cy="1228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4529" y="1620790"/>
            <a:ext cx="3451232" cy="4366700"/>
          </a:xfrm>
          <a:prstGeom prst="rect">
            <a:avLst/>
          </a:prstGeom>
        </p:spPr>
      </p:pic>
    </p:spTree>
    <p:extLst>
      <p:ext uri="{BB962C8B-B14F-4D97-AF65-F5344CB8AC3E}">
        <p14:creationId xmlns:p14="http://schemas.microsoft.com/office/powerpoint/2010/main" val="13053295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Título"/>
          <p:cNvSpPr>
            <a:spLocks noGrp="1"/>
          </p:cNvSpPr>
          <p:nvPr>
            <p:ph type="title"/>
          </p:nvPr>
        </p:nvSpPr>
        <p:spPr>
          <a:xfrm>
            <a:off x="553329" y="206327"/>
            <a:ext cx="9144000" cy="1216025"/>
          </a:xfrm>
        </p:spPr>
        <p:txBody>
          <a:bodyPr>
            <a:normAutofit/>
          </a:bodyPr>
          <a:lstStyle/>
          <a:p>
            <a:pPr eaLnBrk="1" hangingPunct="1"/>
            <a:r>
              <a:rPr lang="es-MX" altLang="es-MX" i="1" dirty="0" smtClean="0"/>
              <a:t>¿Cómo se inserta el corredor agroecológico en nuestro quehacer organizativo?</a:t>
            </a:r>
          </a:p>
        </p:txBody>
      </p:sp>
      <p:sp>
        <p:nvSpPr>
          <p:cNvPr id="15363" name="2 Marcador de contenido"/>
          <p:cNvSpPr>
            <a:spLocks noGrp="1"/>
          </p:cNvSpPr>
          <p:nvPr>
            <p:ph idx="1"/>
          </p:nvPr>
        </p:nvSpPr>
        <p:spPr>
          <a:xfrm>
            <a:off x="947225" y="1640059"/>
            <a:ext cx="9144000" cy="4267200"/>
          </a:xfrm>
        </p:spPr>
        <p:txBody>
          <a:bodyPr>
            <a:normAutofit/>
          </a:bodyPr>
          <a:lstStyle/>
          <a:p>
            <a:pPr marL="0" indent="0">
              <a:buNone/>
              <a:defRPr/>
            </a:pPr>
            <a:r>
              <a:rPr lang="es-MX" altLang="es-MX" dirty="0" smtClean="0"/>
              <a:t>La metodología la prestamos de una organización hermana de Cuba:</a:t>
            </a:r>
          </a:p>
          <a:p>
            <a:pPr eaLnBrk="1" hangingPunct="1">
              <a:buFont typeface="Wingdings" panose="05000000000000000000" pitchFamily="2" charset="2"/>
              <a:buChar char="§"/>
              <a:defRPr/>
            </a:pPr>
            <a:r>
              <a:rPr lang="es-MX" altLang="es-MX" sz="2400" dirty="0"/>
              <a:t>El Movimiento Agroecológico Campesino a Campesino (MACAC) de la Asociación Nacional de Agricultores Pequeños (ANAP) = </a:t>
            </a:r>
            <a:r>
              <a:rPr lang="es-MX" altLang="es-MX" sz="2400" b="1" dirty="0"/>
              <a:t>Agroecología Social</a:t>
            </a:r>
          </a:p>
          <a:p>
            <a:pPr eaLnBrk="1" hangingPunct="1">
              <a:buFont typeface="Wingdings" panose="05000000000000000000" pitchFamily="2" charset="2"/>
              <a:buChar char="§"/>
              <a:defRPr/>
            </a:pPr>
            <a:r>
              <a:rPr lang="es-MX" altLang="es-MX" sz="2400" b="1" dirty="0"/>
              <a:t>Se basa en las cooperativas</a:t>
            </a:r>
          </a:p>
          <a:p>
            <a:pPr eaLnBrk="1" hangingPunct="1">
              <a:buFont typeface="Wingdings" panose="05000000000000000000" pitchFamily="2" charset="2"/>
              <a:buChar char="§"/>
              <a:defRPr/>
            </a:pPr>
            <a:r>
              <a:rPr lang="es-MX" altLang="es-MX" sz="2400" b="1" dirty="0"/>
              <a:t>Las acciones principales son intercambios de experiencias, ferias de agro biodiversidad y la formación de tres niveles de actores: promotor, facilitador y </a:t>
            </a:r>
            <a:r>
              <a:rPr lang="es-MX" altLang="es-MX" sz="2400" b="1" dirty="0" smtClean="0"/>
              <a:t>coordinador</a:t>
            </a:r>
            <a:endParaRPr lang="es-MX" altLang="es-MX" sz="2400" b="1" dirty="0"/>
          </a:p>
          <a:p>
            <a:pPr eaLnBrk="1" hangingPunct="1">
              <a:buFont typeface="Wingdings" panose="05000000000000000000" pitchFamily="2" charset="2"/>
              <a:buChar char="§"/>
              <a:defRPr/>
            </a:pPr>
            <a:r>
              <a:rPr lang="es-MX" altLang="es-MX" sz="2400" b="1" dirty="0"/>
              <a:t>Educación Popular en Agroecología</a:t>
            </a:r>
          </a:p>
          <a:p>
            <a:pPr eaLnBrk="1" hangingPunct="1">
              <a:buFontTx/>
              <a:buChar char="-"/>
              <a:defRPr/>
            </a:pPr>
            <a:endParaRPr lang="es-MX" altLang="es-MX" sz="2400" b="1" dirty="0"/>
          </a:p>
          <a:p>
            <a:pPr marL="0" indent="0">
              <a:buNone/>
              <a:defRPr/>
            </a:pPr>
            <a:endParaRPr lang="es-MX" altLang="es-MX" sz="2400" b="1" dirty="0"/>
          </a:p>
        </p:txBody>
      </p:sp>
    </p:spTree>
    <p:extLst>
      <p:ext uri="{BB962C8B-B14F-4D97-AF65-F5344CB8AC3E}">
        <p14:creationId xmlns:p14="http://schemas.microsoft.com/office/powerpoint/2010/main" val="16709539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Título"/>
          <p:cNvSpPr>
            <a:spLocks noGrp="1"/>
          </p:cNvSpPr>
          <p:nvPr>
            <p:ph type="title"/>
          </p:nvPr>
        </p:nvSpPr>
        <p:spPr/>
        <p:txBody>
          <a:bodyPr/>
          <a:lstStyle/>
          <a:p>
            <a:pPr eaLnBrk="1" hangingPunct="1"/>
            <a:r>
              <a:rPr lang="es-MX" altLang="es-MX" smtClean="0"/>
              <a:t>Metodología de la ANAP- Cuba</a:t>
            </a:r>
          </a:p>
        </p:txBody>
      </p:sp>
      <p:pic>
        <p:nvPicPr>
          <p:cNvPr id="1945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752600"/>
            <a:ext cx="42037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1"/>
          <p:cNvPicPr>
            <a:picLocks noGrp="1" noChangeAspect="1" noChangeArrowheads="1"/>
          </p:cNvPicPr>
          <p:nvPr>
            <p:ph idx="1"/>
          </p:nvPr>
        </p:nvPicPr>
        <p:blipFill>
          <a:blip r:embed="rId3"/>
          <a:srcRect/>
          <a:stretch>
            <a:fillRect/>
          </a:stretch>
        </p:blipFill>
        <p:spPr>
          <a:xfrm>
            <a:off x="5880100" y="1836739"/>
            <a:ext cx="4611688" cy="4175125"/>
          </a:xfrm>
          <a:solidFill>
            <a:schemeClr val="bg2">
              <a:lumMod val="75000"/>
            </a:schemeClr>
          </a:solidFill>
          <a:ln w="25400">
            <a:solidFill>
              <a:schemeClr val="tx1"/>
            </a:solidFill>
          </a:ln>
        </p:spPr>
      </p:pic>
    </p:spTree>
    <p:extLst>
      <p:ext uri="{BB962C8B-B14F-4D97-AF65-F5344CB8AC3E}">
        <p14:creationId xmlns:p14="http://schemas.microsoft.com/office/powerpoint/2010/main" val="36946645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idx="1"/>
          </p:nvPr>
        </p:nvSpPr>
        <p:spPr/>
        <p:txBody>
          <a:bodyPr/>
          <a:lstStyle/>
          <a:p>
            <a:pPr algn="ctr" eaLnBrk="1" hangingPunct="1">
              <a:buFont typeface="Wingdings" pitchFamily="2" charset="2"/>
              <a:buNone/>
            </a:pPr>
            <a:r>
              <a:rPr lang="es-NI" sz="4000" b="1" dirty="0"/>
              <a:t>¡¡¡Muchas Gracias!!!</a:t>
            </a:r>
          </a:p>
          <a:p>
            <a:pPr algn="ctr" eaLnBrk="1" hangingPunct="1"/>
            <a:endParaRPr lang="es-NI" b="1" dirty="0" smtClean="0"/>
          </a:p>
          <a:p>
            <a:pPr algn="ctr" eaLnBrk="1" hangingPunct="1">
              <a:buFont typeface="Wingdings" pitchFamily="2" charset="2"/>
              <a:buNone/>
            </a:pPr>
            <a:endParaRPr lang="es-NI" b="1" i="1" dirty="0" smtClean="0"/>
          </a:p>
          <a:p>
            <a:pPr algn="ctr" eaLnBrk="1" hangingPunct="1">
              <a:buFont typeface="Wingdings" pitchFamily="2" charset="2"/>
              <a:buNone/>
            </a:pPr>
            <a:endParaRPr lang="es-NI" b="1" i="1" dirty="0" smtClean="0"/>
          </a:p>
          <a:p>
            <a:pPr algn="ctr" eaLnBrk="1" hangingPunct="1">
              <a:buFont typeface="Wingdings" pitchFamily="2" charset="2"/>
              <a:buNone/>
            </a:pPr>
            <a:r>
              <a:rPr lang="es-NI" sz="3600" b="1" i="1" dirty="0">
                <a:latin typeface="Algerian" pitchFamily="82" charset="0"/>
              </a:rPr>
              <a:t>Globalicemos la lucha… Globalicemos la Esperanza.</a:t>
            </a:r>
          </a:p>
          <a:p>
            <a:pPr eaLnBrk="1" hangingPunct="1"/>
            <a:endParaRPr lang="es-NI" b="1" i="1" dirty="0" smtClean="0"/>
          </a:p>
          <a:p>
            <a:pPr eaLnBrk="1" hangingPunct="1"/>
            <a:endParaRPr lang="es-ES" dirty="0" smtClean="0"/>
          </a:p>
        </p:txBody>
      </p:sp>
      <p:pic>
        <p:nvPicPr>
          <p:cNvPr id="3" name="Picture 4" descr="banderanica"/>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38376" y="285751"/>
            <a:ext cx="2273449" cy="1271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5" descr="at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3" y="285751"/>
            <a:ext cx="2246312"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4" descr="logo clo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657" y="2551796"/>
            <a:ext cx="1599579"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n 3" descr="viacampesin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74919" y="2732550"/>
            <a:ext cx="1542256"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76138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800" decel="100000"/>
                                        <p:tgtEl>
                                          <p:spTgt spid="3"/>
                                        </p:tgtEl>
                                      </p:cBhvr>
                                    </p:animEffect>
                                    <p:anim calcmode="lin" valueType="num">
                                      <p:cBhvr>
                                        <p:cTn id="14" dur="800" decel="100000" fill="hold"/>
                                        <p:tgtEl>
                                          <p:spTgt spid="3"/>
                                        </p:tgtEl>
                                        <p:attrNameLst>
                                          <p:attrName>style.rotation</p:attrName>
                                        </p:attrNameLst>
                                      </p:cBhvr>
                                      <p:tavLst>
                                        <p:tav tm="0">
                                          <p:val>
                                            <p:fltVal val="-90"/>
                                          </p:val>
                                        </p:tav>
                                        <p:tav tm="100000">
                                          <p:val>
                                            <p:fltVal val="0"/>
                                          </p:val>
                                        </p:tav>
                                      </p:tavLst>
                                    </p:anim>
                                    <p:anim calcmode="lin" valueType="num">
                                      <p:cBhvr>
                                        <p:cTn id="15" dur="800" decel="100000" fill="hold"/>
                                        <p:tgtEl>
                                          <p:spTgt spid="3"/>
                                        </p:tgtEl>
                                        <p:attrNameLst>
                                          <p:attrName>ppt_x</p:attrName>
                                        </p:attrNameLst>
                                      </p:cBhvr>
                                      <p:tavLst>
                                        <p:tav tm="0">
                                          <p:val>
                                            <p:strVal val="#ppt_x+0.4"/>
                                          </p:val>
                                        </p:tav>
                                        <p:tav tm="100000">
                                          <p:val>
                                            <p:strVal val="#ppt_x-0.05"/>
                                          </p:val>
                                        </p:tav>
                                      </p:tavLst>
                                    </p:anim>
                                    <p:anim calcmode="lin" valueType="num">
                                      <p:cBhvr>
                                        <p:cTn id="16" dur="800" decel="100000" fill="hold"/>
                                        <p:tgtEl>
                                          <p:spTgt spid="3"/>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0" presetClass="entr" presetSubtype="0" fill="hold" nodeType="clickEffect">
                                  <p:stCondLst>
                                    <p:cond delay="0"/>
                                  </p:stCondLst>
                                  <p:childTnLst>
                                    <p:set>
                                      <p:cBhvr>
                                        <p:cTn id="22" dur="1" fill="hold">
                                          <p:stCondLst>
                                            <p:cond delay="0"/>
                                          </p:stCondLst>
                                        </p:cTn>
                                        <p:tgtEl>
                                          <p:spTgt spid="26628"/>
                                        </p:tgtEl>
                                        <p:attrNameLst>
                                          <p:attrName>style.visibility</p:attrName>
                                        </p:attrNameLst>
                                      </p:cBhvr>
                                      <p:to>
                                        <p:strVal val="visible"/>
                                      </p:to>
                                    </p:set>
                                    <p:animEffect transition="in" filter="fade">
                                      <p:cBhvr>
                                        <p:cTn id="23" dur="800" decel="100000"/>
                                        <p:tgtEl>
                                          <p:spTgt spid="26628"/>
                                        </p:tgtEl>
                                      </p:cBhvr>
                                    </p:animEffect>
                                    <p:anim calcmode="lin" valueType="num">
                                      <p:cBhvr>
                                        <p:cTn id="24" dur="800" decel="100000" fill="hold"/>
                                        <p:tgtEl>
                                          <p:spTgt spid="26628"/>
                                        </p:tgtEl>
                                        <p:attrNameLst>
                                          <p:attrName>style.rotation</p:attrName>
                                        </p:attrNameLst>
                                      </p:cBhvr>
                                      <p:tavLst>
                                        <p:tav tm="0">
                                          <p:val>
                                            <p:fltVal val="-90"/>
                                          </p:val>
                                        </p:tav>
                                        <p:tav tm="100000">
                                          <p:val>
                                            <p:fltVal val="0"/>
                                          </p:val>
                                        </p:tav>
                                      </p:tavLst>
                                    </p:anim>
                                    <p:anim calcmode="lin" valueType="num">
                                      <p:cBhvr>
                                        <p:cTn id="25" dur="800" decel="100000" fill="hold"/>
                                        <p:tgtEl>
                                          <p:spTgt spid="26628"/>
                                        </p:tgtEl>
                                        <p:attrNameLst>
                                          <p:attrName>ppt_x</p:attrName>
                                        </p:attrNameLst>
                                      </p:cBhvr>
                                      <p:tavLst>
                                        <p:tav tm="0">
                                          <p:val>
                                            <p:strVal val="#ppt_x+0.4"/>
                                          </p:val>
                                        </p:tav>
                                        <p:tav tm="100000">
                                          <p:val>
                                            <p:strVal val="#ppt_x-0.05"/>
                                          </p:val>
                                        </p:tav>
                                      </p:tavLst>
                                    </p:anim>
                                    <p:anim calcmode="lin" valueType="num">
                                      <p:cBhvr>
                                        <p:cTn id="26" dur="800" decel="100000" fill="hold"/>
                                        <p:tgtEl>
                                          <p:spTgt spid="26628"/>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26628"/>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26628"/>
                                        </p:tgtEl>
                                        <p:attrNameLst>
                                          <p:attrName>ppt_y</p:attrName>
                                        </p:attrNameLst>
                                      </p:cBhvr>
                                      <p:tavLst>
                                        <p:tav tm="0">
                                          <p:val>
                                            <p:strVal val="#ppt_y+0.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26626">
                                            <p:txEl>
                                              <p:pRg st="0" end="0"/>
                                            </p:txEl>
                                          </p:spTgt>
                                        </p:tgtEl>
                                        <p:attrNameLst>
                                          <p:attrName>style.visibility</p:attrName>
                                        </p:attrNameLst>
                                      </p:cBhvr>
                                      <p:to>
                                        <p:strVal val="visible"/>
                                      </p:to>
                                    </p:set>
                                    <p:animEffect transition="in" filter="slide(fromBottom)">
                                      <p:cBhvr>
                                        <p:cTn id="33" dur="500"/>
                                        <p:tgtEl>
                                          <p:spTgt spid="26626">
                                            <p:txEl>
                                              <p:pRg st="0" end="0"/>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2" presetClass="entr" presetSubtype="4" fill="hold" grpId="0" nodeType="clickEffect">
                                  <p:stCondLst>
                                    <p:cond delay="0"/>
                                  </p:stCondLst>
                                  <p:childTnLst>
                                    <p:set>
                                      <p:cBhvr>
                                        <p:cTn id="37" dur="1" fill="hold">
                                          <p:stCondLst>
                                            <p:cond delay="0"/>
                                          </p:stCondLst>
                                        </p:cTn>
                                        <p:tgtEl>
                                          <p:spTgt spid="26626">
                                            <p:txEl>
                                              <p:pRg st="4" end="4"/>
                                            </p:txEl>
                                          </p:spTgt>
                                        </p:tgtEl>
                                        <p:attrNameLst>
                                          <p:attrName>style.visibility</p:attrName>
                                        </p:attrNameLst>
                                      </p:cBhvr>
                                      <p:to>
                                        <p:strVal val="visible"/>
                                      </p:to>
                                    </p:set>
                                    <p:animEffect transition="in" filter="slide(fromBottom)">
                                      <p:cBhvr>
                                        <p:cTn id="38" dur="500"/>
                                        <p:tgtEl>
                                          <p:spTgt spid="26626">
                                            <p:txEl>
                                              <p:pRg st="4" end="4"/>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6"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down)">
                                      <p:cBhvr>
                                        <p:cTn id="43" dur="580">
                                          <p:stCondLst>
                                            <p:cond delay="0"/>
                                          </p:stCondLst>
                                        </p:cTn>
                                        <p:tgtEl>
                                          <p:spTgt spid="10"/>
                                        </p:tgtEl>
                                      </p:cBhvr>
                                    </p:animEffect>
                                    <p:anim calcmode="lin" valueType="num">
                                      <p:cBhvr>
                                        <p:cTn id="4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9" dur="26">
                                          <p:stCondLst>
                                            <p:cond delay="650"/>
                                          </p:stCondLst>
                                        </p:cTn>
                                        <p:tgtEl>
                                          <p:spTgt spid="10"/>
                                        </p:tgtEl>
                                      </p:cBhvr>
                                      <p:to x="100000" y="60000"/>
                                    </p:animScale>
                                    <p:animScale>
                                      <p:cBhvr>
                                        <p:cTn id="50" dur="166" decel="50000">
                                          <p:stCondLst>
                                            <p:cond delay="676"/>
                                          </p:stCondLst>
                                        </p:cTn>
                                        <p:tgtEl>
                                          <p:spTgt spid="10"/>
                                        </p:tgtEl>
                                      </p:cBhvr>
                                      <p:to x="100000" y="100000"/>
                                    </p:animScale>
                                    <p:animScale>
                                      <p:cBhvr>
                                        <p:cTn id="51" dur="26">
                                          <p:stCondLst>
                                            <p:cond delay="1312"/>
                                          </p:stCondLst>
                                        </p:cTn>
                                        <p:tgtEl>
                                          <p:spTgt spid="10"/>
                                        </p:tgtEl>
                                      </p:cBhvr>
                                      <p:to x="100000" y="80000"/>
                                    </p:animScale>
                                    <p:animScale>
                                      <p:cBhvr>
                                        <p:cTn id="52" dur="166" decel="50000">
                                          <p:stCondLst>
                                            <p:cond delay="1338"/>
                                          </p:stCondLst>
                                        </p:cTn>
                                        <p:tgtEl>
                                          <p:spTgt spid="10"/>
                                        </p:tgtEl>
                                      </p:cBhvr>
                                      <p:to x="100000" y="100000"/>
                                    </p:animScale>
                                    <p:animScale>
                                      <p:cBhvr>
                                        <p:cTn id="53" dur="26">
                                          <p:stCondLst>
                                            <p:cond delay="1642"/>
                                          </p:stCondLst>
                                        </p:cTn>
                                        <p:tgtEl>
                                          <p:spTgt spid="10"/>
                                        </p:tgtEl>
                                      </p:cBhvr>
                                      <p:to x="100000" y="90000"/>
                                    </p:animScale>
                                    <p:animScale>
                                      <p:cBhvr>
                                        <p:cTn id="54" dur="166" decel="50000">
                                          <p:stCondLst>
                                            <p:cond delay="1668"/>
                                          </p:stCondLst>
                                        </p:cTn>
                                        <p:tgtEl>
                                          <p:spTgt spid="10"/>
                                        </p:tgtEl>
                                      </p:cBhvr>
                                      <p:to x="100000" y="100000"/>
                                    </p:animScale>
                                    <p:animScale>
                                      <p:cBhvr>
                                        <p:cTn id="55" dur="26">
                                          <p:stCondLst>
                                            <p:cond delay="1808"/>
                                          </p:stCondLst>
                                        </p:cTn>
                                        <p:tgtEl>
                                          <p:spTgt spid="10"/>
                                        </p:tgtEl>
                                      </p:cBhvr>
                                      <p:to x="100000" y="95000"/>
                                    </p:animScale>
                                    <p:animScale>
                                      <p:cBhvr>
                                        <p:cTn id="56" dur="166" decel="50000">
                                          <p:stCondLst>
                                            <p:cond delay="1834"/>
                                          </p:stCondLst>
                                        </p:cTn>
                                        <p:tgtEl>
                                          <p:spTgt spid="10"/>
                                        </p:tgtEl>
                                      </p:cBhvr>
                                      <p:to x="100000" y="100000"/>
                                    </p:animScale>
                                  </p:childTnLst>
                                </p:cTn>
                              </p:par>
                              <p:par>
                                <p:cTn id="57" presetID="26" presetClass="entr" presetSubtype="0" fill="hold" nodeType="with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down)">
                                      <p:cBhvr>
                                        <p:cTn id="59" dur="580">
                                          <p:stCondLst>
                                            <p:cond delay="0"/>
                                          </p:stCondLst>
                                        </p:cTn>
                                        <p:tgtEl>
                                          <p:spTgt spid="9"/>
                                        </p:tgtEl>
                                      </p:cBhvr>
                                    </p:animEffect>
                                    <p:anim calcmode="lin" valueType="num">
                                      <p:cBhvr>
                                        <p:cTn id="6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5" dur="26">
                                          <p:stCondLst>
                                            <p:cond delay="650"/>
                                          </p:stCondLst>
                                        </p:cTn>
                                        <p:tgtEl>
                                          <p:spTgt spid="9"/>
                                        </p:tgtEl>
                                      </p:cBhvr>
                                      <p:to x="100000" y="60000"/>
                                    </p:animScale>
                                    <p:animScale>
                                      <p:cBhvr>
                                        <p:cTn id="66" dur="166" decel="50000">
                                          <p:stCondLst>
                                            <p:cond delay="676"/>
                                          </p:stCondLst>
                                        </p:cTn>
                                        <p:tgtEl>
                                          <p:spTgt spid="9"/>
                                        </p:tgtEl>
                                      </p:cBhvr>
                                      <p:to x="100000" y="100000"/>
                                    </p:animScale>
                                    <p:animScale>
                                      <p:cBhvr>
                                        <p:cTn id="67" dur="26">
                                          <p:stCondLst>
                                            <p:cond delay="1312"/>
                                          </p:stCondLst>
                                        </p:cTn>
                                        <p:tgtEl>
                                          <p:spTgt spid="9"/>
                                        </p:tgtEl>
                                      </p:cBhvr>
                                      <p:to x="100000" y="80000"/>
                                    </p:animScale>
                                    <p:animScale>
                                      <p:cBhvr>
                                        <p:cTn id="68" dur="166" decel="50000">
                                          <p:stCondLst>
                                            <p:cond delay="1338"/>
                                          </p:stCondLst>
                                        </p:cTn>
                                        <p:tgtEl>
                                          <p:spTgt spid="9"/>
                                        </p:tgtEl>
                                      </p:cBhvr>
                                      <p:to x="100000" y="100000"/>
                                    </p:animScale>
                                    <p:animScale>
                                      <p:cBhvr>
                                        <p:cTn id="69" dur="26">
                                          <p:stCondLst>
                                            <p:cond delay="1642"/>
                                          </p:stCondLst>
                                        </p:cTn>
                                        <p:tgtEl>
                                          <p:spTgt spid="9"/>
                                        </p:tgtEl>
                                      </p:cBhvr>
                                      <p:to x="100000" y="90000"/>
                                    </p:animScale>
                                    <p:animScale>
                                      <p:cBhvr>
                                        <p:cTn id="70" dur="166" decel="50000">
                                          <p:stCondLst>
                                            <p:cond delay="1668"/>
                                          </p:stCondLst>
                                        </p:cTn>
                                        <p:tgtEl>
                                          <p:spTgt spid="9"/>
                                        </p:tgtEl>
                                      </p:cBhvr>
                                      <p:to x="100000" y="100000"/>
                                    </p:animScale>
                                    <p:animScale>
                                      <p:cBhvr>
                                        <p:cTn id="71" dur="26">
                                          <p:stCondLst>
                                            <p:cond delay="1808"/>
                                          </p:stCondLst>
                                        </p:cTn>
                                        <p:tgtEl>
                                          <p:spTgt spid="9"/>
                                        </p:tgtEl>
                                      </p:cBhvr>
                                      <p:to x="100000" y="95000"/>
                                    </p:animScale>
                                    <p:animScale>
                                      <p:cBhvr>
                                        <p:cTn id="72"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Soberanía alimentaria  </a:t>
            </a:r>
            <a:endParaRPr lang="en-US" dirty="0"/>
          </a:p>
        </p:txBody>
      </p:sp>
      <p:sp>
        <p:nvSpPr>
          <p:cNvPr id="5" name="2 Subtítulo"/>
          <p:cNvSpPr txBox="1">
            <a:spLocks/>
          </p:cNvSpPr>
          <p:nvPr/>
        </p:nvSpPr>
        <p:spPr>
          <a:xfrm>
            <a:off x="343102" y="1626940"/>
            <a:ext cx="3909676" cy="306251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s-MX" b="1" dirty="0" smtClean="0"/>
              <a:t>Se basa en principios:</a:t>
            </a:r>
          </a:p>
          <a:p>
            <a:r>
              <a:rPr lang="es-MX" dirty="0" smtClean="0"/>
              <a:t>En el centro esta la </a:t>
            </a:r>
            <a:r>
              <a:rPr lang="es-MX" b="1" dirty="0" smtClean="0"/>
              <a:t>VIDA</a:t>
            </a:r>
            <a:r>
              <a:rPr lang="es-MX" dirty="0" smtClean="0"/>
              <a:t>   (todas las formas de vida)</a:t>
            </a:r>
          </a:p>
          <a:p>
            <a:r>
              <a:rPr lang="es-MX" dirty="0" smtClean="0"/>
              <a:t>La producción de alimentos sanos para toda la humanidad</a:t>
            </a:r>
          </a:p>
          <a:p>
            <a:r>
              <a:rPr lang="es-MX" dirty="0" smtClean="0"/>
              <a:t>Cuidar a la madre tierra </a:t>
            </a:r>
          </a:p>
          <a:p>
            <a:r>
              <a:rPr lang="es-MX" dirty="0"/>
              <a:t>Es una alternativa al modelo agroexportador- de libre mercado </a:t>
            </a:r>
            <a:endParaRPr lang="es-MX" dirty="0" smtClean="0"/>
          </a:p>
          <a:p>
            <a:r>
              <a:rPr lang="es-MX" dirty="0" smtClean="0"/>
              <a:t>Es la forma de darle prioridad a la </a:t>
            </a:r>
            <a:r>
              <a:rPr lang="es-MX" b="1" dirty="0" smtClean="0"/>
              <a:t>agricultura campesina</a:t>
            </a:r>
          </a:p>
          <a:p>
            <a:endParaRPr lang="es-MX" b="1" dirty="0" smtClean="0"/>
          </a:p>
          <a:p>
            <a:endParaRPr lang="es-MX" dirty="0" smtClean="0"/>
          </a:p>
          <a:p>
            <a:endParaRPr lang="es-MX" dirty="0" smtClean="0"/>
          </a:p>
          <a:p>
            <a:endParaRPr lang="es-MX" dirty="0" smtClean="0"/>
          </a:p>
          <a:p>
            <a:endParaRPr lang="es-MX" dirty="0"/>
          </a:p>
        </p:txBody>
      </p:sp>
      <p:pic>
        <p:nvPicPr>
          <p:cNvPr id="6" name="Picture 4" descr="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88018" y="872197"/>
            <a:ext cx="3573101" cy="2286000"/>
          </a:xfrm>
          <a:prstGeom prst="rect">
            <a:avLst/>
          </a:prstGeom>
          <a:noFill/>
          <a:ln w="28575">
            <a:solidFill>
              <a:srgbClr val="006600"/>
            </a:solidFill>
            <a:miter lim="800000"/>
            <a:headEnd/>
            <a:tailEnd/>
          </a:ln>
          <a:extLst>
            <a:ext uri="{909E8E84-426E-40DD-AFC4-6F175D3DCCD1}">
              <a14:hiddenFill xmlns:a14="http://schemas.microsoft.com/office/drawing/2010/main">
                <a:solidFill>
                  <a:srgbClr val="FFFFFF"/>
                </a:solidFill>
              </a14:hiddenFill>
            </a:ext>
          </a:extLst>
        </p:spPr>
      </p:pic>
      <p:pic>
        <p:nvPicPr>
          <p:cNvPr id="8" name="3 Marcador de contenid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88019" y="3506226"/>
            <a:ext cx="3573101" cy="3133725"/>
          </a:xfrm>
          <a:prstGeom prst="rect">
            <a:avLst/>
          </a:prstGeom>
        </p:spPr>
      </p:pic>
    </p:spTree>
    <p:extLst>
      <p:ext uri="{BB962C8B-B14F-4D97-AF65-F5344CB8AC3E}">
        <p14:creationId xmlns:p14="http://schemas.microsoft.com/office/powerpoint/2010/main" val="3660534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2134" y="299665"/>
            <a:ext cx="8596668" cy="1320800"/>
          </a:xfrm>
        </p:spPr>
        <p:txBody>
          <a:bodyPr>
            <a:normAutofit fontScale="90000"/>
          </a:bodyPr>
          <a:lstStyle/>
          <a:p>
            <a:r>
              <a:rPr lang="es-MX" dirty="0" smtClean="0"/>
              <a:t>Agroecología campesina por la soberanía alimentaria y  en armonía con la madre tierra </a:t>
            </a:r>
            <a:endParaRPr lang="en-US" dirty="0"/>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2477" y="1386632"/>
            <a:ext cx="3386185" cy="2975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 Marcador de contenid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2999" y="1386633"/>
            <a:ext cx="3429000" cy="2975317"/>
          </a:xfrm>
          <a:prstGeom prst="rect">
            <a:avLst/>
          </a:prstGeom>
        </p:spPr>
      </p:pic>
      <p:sp>
        <p:nvSpPr>
          <p:cNvPr id="5" name="CuadroTexto 4"/>
          <p:cNvSpPr txBox="1"/>
          <p:nvPr/>
        </p:nvSpPr>
        <p:spPr>
          <a:xfrm>
            <a:off x="620676" y="4987251"/>
            <a:ext cx="11311110" cy="1754326"/>
          </a:xfrm>
          <a:prstGeom prst="rect">
            <a:avLst/>
          </a:prstGeom>
          <a:noFill/>
        </p:spPr>
        <p:txBody>
          <a:bodyPr wrap="none" rtlCol="0">
            <a:spAutoFit/>
          </a:bodyPr>
          <a:lstStyle/>
          <a:p>
            <a:pPr marL="285750" indent="-285750">
              <a:buFont typeface="Arial" panose="020B0604020202020204" pitchFamily="34" charset="0"/>
              <a:buChar char="•"/>
            </a:pPr>
            <a:r>
              <a:rPr lang="es-MX" dirty="0" smtClean="0"/>
              <a:t>La agroecología no es un conjunto de técnicas para hacer sostenible la producción alimentaria industrial</a:t>
            </a:r>
          </a:p>
          <a:p>
            <a:pPr marL="285750" indent="-285750">
              <a:buFont typeface="Arial" panose="020B0604020202020204" pitchFamily="34" charset="0"/>
              <a:buChar char="•"/>
            </a:pPr>
            <a:endParaRPr lang="es-MX" dirty="0" smtClean="0"/>
          </a:p>
          <a:p>
            <a:pPr marL="285750" indent="-285750">
              <a:buFont typeface="Arial" panose="020B0604020202020204" pitchFamily="34" charset="0"/>
              <a:buChar char="•"/>
            </a:pPr>
            <a:r>
              <a:rPr lang="es-MX" dirty="0" smtClean="0"/>
              <a:t>Es política,  exige que desafiemos y transformemos la estructuras de poder en la sociedad.</a:t>
            </a:r>
          </a:p>
          <a:p>
            <a:pPr marL="285750" indent="-285750">
              <a:buFont typeface="Arial" panose="020B0604020202020204" pitchFamily="34" charset="0"/>
              <a:buChar char="•"/>
            </a:pPr>
            <a:r>
              <a:rPr lang="es-MX" dirty="0" smtClean="0"/>
              <a:t>Nos brinda un camino colectivo para avanzar y superar la crisis</a:t>
            </a:r>
          </a:p>
          <a:p>
            <a:pPr marL="285750" indent="-285750">
              <a:buFont typeface="Arial" panose="020B0604020202020204" pitchFamily="34" charset="0"/>
              <a:buChar char="•"/>
            </a:pPr>
            <a:endParaRPr lang="es-MX" dirty="0" smtClean="0"/>
          </a:p>
          <a:p>
            <a:pPr marL="285750" indent="-285750">
              <a:buFont typeface="Arial" panose="020B0604020202020204" pitchFamily="34" charset="0"/>
              <a:buChar char="•"/>
            </a:pPr>
            <a:r>
              <a:rPr lang="es-MX" dirty="0" smtClean="0"/>
              <a:t>Los derechos colectivos y al acceso al bien común son pilares de la agroecología</a:t>
            </a:r>
          </a:p>
        </p:txBody>
      </p:sp>
    </p:spTree>
    <p:extLst>
      <p:ext uri="{BB962C8B-B14F-4D97-AF65-F5344CB8AC3E}">
        <p14:creationId xmlns:p14="http://schemas.microsoft.com/office/powerpoint/2010/main" val="317728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2134" y="299665"/>
            <a:ext cx="8596668" cy="1320800"/>
          </a:xfrm>
        </p:spPr>
        <p:txBody>
          <a:bodyPr>
            <a:normAutofit fontScale="90000"/>
          </a:bodyPr>
          <a:lstStyle/>
          <a:p>
            <a:r>
              <a:rPr lang="es-MX" dirty="0" smtClean="0"/>
              <a:t>Agroecología campesina por la soberanía alimentaria y  en armonía con la madre tierra </a:t>
            </a:r>
            <a:endParaRPr lang="en-US" dirty="0"/>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2477" y="1386632"/>
            <a:ext cx="3386185" cy="2975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 Marcador de contenid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2999" y="1386633"/>
            <a:ext cx="3429000" cy="2975317"/>
          </a:xfrm>
          <a:prstGeom prst="rect">
            <a:avLst/>
          </a:prstGeom>
        </p:spPr>
      </p:pic>
      <p:sp>
        <p:nvSpPr>
          <p:cNvPr id="5" name="CuadroTexto 4"/>
          <p:cNvSpPr txBox="1"/>
          <p:nvPr/>
        </p:nvSpPr>
        <p:spPr>
          <a:xfrm>
            <a:off x="468472" y="4571753"/>
            <a:ext cx="9728010" cy="1477328"/>
          </a:xfrm>
          <a:prstGeom prst="rect">
            <a:avLst/>
          </a:prstGeom>
          <a:noFill/>
        </p:spPr>
        <p:txBody>
          <a:bodyPr wrap="square" rtlCol="0">
            <a:spAutoFit/>
          </a:bodyPr>
          <a:lstStyle/>
          <a:p>
            <a:pPr algn="just"/>
            <a:r>
              <a:rPr lang="en-US" dirty="0" smtClean="0"/>
              <a:t>“Reconocemos que los seres humanos no somos mas que una parte </a:t>
            </a:r>
            <a:r>
              <a:rPr lang="es-MX" dirty="0" smtClean="0"/>
              <a:t>ínfima de la naturaleza..</a:t>
            </a:r>
          </a:p>
          <a:p>
            <a:pPr algn="just"/>
            <a:r>
              <a:rPr lang="es-MX" dirty="0" smtClean="0"/>
              <a:t>Compartimos una conexión espiritual con nuestra tierras y con la vida…amamos nuestras tierras y pueblos…Sin ellos no podríamos defender la agroecología ni luchar por nuestros derechos o alimentar al mundo. Rechazamos  La mercantilización de todas la formas de vida</a:t>
            </a:r>
            <a:r>
              <a:rPr lang="en-US" dirty="0" smtClean="0"/>
              <a:t>”</a:t>
            </a:r>
            <a:endParaRPr lang="es-MX" dirty="0" smtClean="0"/>
          </a:p>
        </p:txBody>
      </p:sp>
    </p:spTree>
    <p:extLst>
      <p:ext uri="{BB962C8B-B14F-4D97-AF65-F5344CB8AC3E}">
        <p14:creationId xmlns:p14="http://schemas.microsoft.com/office/powerpoint/2010/main" val="2763248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2134" y="299665"/>
            <a:ext cx="8596668" cy="1320800"/>
          </a:xfrm>
        </p:spPr>
        <p:txBody>
          <a:bodyPr>
            <a:normAutofit fontScale="90000"/>
          </a:bodyPr>
          <a:lstStyle/>
          <a:p>
            <a:r>
              <a:rPr lang="es-MX" dirty="0" smtClean="0"/>
              <a:t>Agroecología campesina por la soberanía alimentaria y  en armonía con la madre tierra </a:t>
            </a:r>
            <a:endParaRPr lang="en-US" dirty="0"/>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2477" y="1386632"/>
            <a:ext cx="3386185" cy="2975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 Marcador de contenid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2999" y="1386633"/>
            <a:ext cx="3429000" cy="2975317"/>
          </a:xfrm>
          <a:prstGeom prst="rect">
            <a:avLst/>
          </a:prstGeom>
        </p:spPr>
      </p:pic>
      <p:sp>
        <p:nvSpPr>
          <p:cNvPr id="5" name="CuadroTexto 4"/>
          <p:cNvSpPr txBox="1"/>
          <p:nvPr/>
        </p:nvSpPr>
        <p:spPr>
          <a:xfrm>
            <a:off x="468472" y="4571753"/>
            <a:ext cx="9728010" cy="2031325"/>
          </a:xfrm>
          <a:prstGeom prst="rect">
            <a:avLst/>
          </a:prstGeom>
          <a:noFill/>
        </p:spPr>
        <p:txBody>
          <a:bodyPr wrap="square" rtlCol="0">
            <a:spAutoFit/>
          </a:bodyPr>
          <a:lstStyle/>
          <a:p>
            <a:pPr algn="just"/>
            <a:r>
              <a:rPr lang="en-US" dirty="0" smtClean="0"/>
              <a:t>“La autoorganización y acción colectiva son los medios que posibilitan  el crecimiento de la agroecología,  la construcción de sistemas alimentarios locales y el desafío al control corporativo de nuestros nuestros sistemas alimentarios, la solidaridad entre los pueblos, y entre las poblaciones rurales y urbanas”</a:t>
            </a:r>
          </a:p>
          <a:p>
            <a:pPr algn="just"/>
            <a:endParaRPr lang="es-MX" dirty="0"/>
          </a:p>
          <a:p>
            <a:pPr algn="just"/>
            <a:r>
              <a:rPr lang="en-US" dirty="0" smtClean="0"/>
              <a:t>“La juventud, junto con las mujeres, proporciona una de las bases sociales para la evoluci</a:t>
            </a:r>
            <a:r>
              <a:rPr lang="es-MX" dirty="0" err="1" smtClean="0"/>
              <a:t>ó</a:t>
            </a:r>
            <a:r>
              <a:rPr lang="en-US" dirty="0" smtClean="0"/>
              <a:t>n de la agroecologia”</a:t>
            </a:r>
            <a:endParaRPr lang="es-MX" dirty="0" smtClean="0"/>
          </a:p>
        </p:txBody>
      </p:sp>
    </p:spTree>
    <p:extLst>
      <p:ext uri="{BB962C8B-B14F-4D97-AF65-F5344CB8AC3E}">
        <p14:creationId xmlns:p14="http://schemas.microsoft.com/office/powerpoint/2010/main" val="3017724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25628" y="551028"/>
            <a:ext cx="8229600" cy="2209800"/>
          </a:xfrm>
        </p:spPr>
        <p:txBody>
          <a:bodyPr>
            <a:noAutofit/>
          </a:bodyPr>
          <a:lstStyle/>
          <a:p>
            <a:r>
              <a:rPr lang="es-ES_tradnl" b="1" dirty="0" smtClean="0">
                <a:effectLst/>
              </a:rPr>
              <a:t>Institutos Agroecológicos </a:t>
            </a:r>
            <a:r>
              <a:rPr lang="es-ES_tradnl" b="1" dirty="0">
                <a:effectLst/>
              </a:rPr>
              <a:t>Latinoamericanos (IALA</a:t>
            </a:r>
            <a:r>
              <a:rPr lang="es-ES_tradnl" b="1" dirty="0" smtClean="0">
                <a:effectLst/>
              </a:rPr>
              <a:t>) </a:t>
            </a:r>
            <a:r>
              <a:rPr lang="es-MX" sz="3600" dirty="0"/>
              <a:t/>
            </a:r>
            <a:br>
              <a:rPr lang="es-MX" sz="3600" dirty="0"/>
            </a:br>
            <a:endParaRPr lang="es-MX" sz="3600" dirty="0"/>
          </a:p>
        </p:txBody>
      </p:sp>
      <p:sp>
        <p:nvSpPr>
          <p:cNvPr id="3" name="2 Subtítulo"/>
          <p:cNvSpPr>
            <a:spLocks noGrp="1"/>
          </p:cNvSpPr>
          <p:nvPr>
            <p:ph type="subTitle" idx="1"/>
          </p:nvPr>
        </p:nvSpPr>
        <p:spPr>
          <a:xfrm>
            <a:off x="1527375" y="2512168"/>
            <a:ext cx="6560234" cy="892214"/>
          </a:xfrm>
        </p:spPr>
        <p:txBody>
          <a:bodyPr>
            <a:noAutofit/>
          </a:bodyPr>
          <a:lstStyle/>
          <a:p>
            <a:pPr marL="342900" indent="-342900" algn="just">
              <a:buFont typeface="Arial" panose="020B0604020202020204" pitchFamily="34" charset="0"/>
              <a:buChar char="•"/>
            </a:pPr>
            <a:r>
              <a:rPr lang="es-ES_tradnl" sz="2400" b="1" dirty="0"/>
              <a:t>Formación de </a:t>
            </a:r>
            <a:r>
              <a:rPr lang="es-ES_tradnl" sz="2400" b="1" dirty="0" smtClean="0"/>
              <a:t>formadores </a:t>
            </a:r>
            <a:r>
              <a:rPr lang="es-ES_tradnl" sz="2400" b="1" dirty="0"/>
              <a:t>en los movimientos </a:t>
            </a:r>
            <a:r>
              <a:rPr lang="es-ES_tradnl" sz="2400" b="1" dirty="0" smtClean="0"/>
              <a:t>campesinos</a:t>
            </a:r>
          </a:p>
          <a:p>
            <a:pPr marL="342900" indent="-342900" algn="just">
              <a:buFont typeface="Arial" panose="020B0604020202020204" pitchFamily="34" charset="0"/>
              <a:buChar char="•"/>
            </a:pPr>
            <a:r>
              <a:rPr lang="es-ES_tradnl" sz="2400" b="1" dirty="0" smtClean="0"/>
              <a:t>Estrategia para  la construcción de la soberanía alimentaria en Nuestra América  </a:t>
            </a:r>
            <a:endParaRPr lang="es-MX" sz="2400" dirty="0"/>
          </a:p>
        </p:txBody>
      </p:sp>
    </p:spTree>
    <p:extLst>
      <p:ext uri="{BB962C8B-B14F-4D97-AF65-F5344CB8AC3E}">
        <p14:creationId xmlns:p14="http://schemas.microsoft.com/office/powerpoint/2010/main" val="35818247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endParaRPr lang="es-CO"/>
          </a:p>
        </p:txBody>
      </p:sp>
      <p:sp>
        <p:nvSpPr>
          <p:cNvPr id="257027" name="Marcador de contenido 2"/>
          <p:cNvSpPr>
            <a:spLocks noGrp="1"/>
          </p:cNvSpPr>
          <p:nvPr>
            <p:ph idx="1"/>
          </p:nvPr>
        </p:nvSpPr>
        <p:spPr/>
        <p:txBody>
          <a:bodyPr/>
          <a:lstStyle/>
          <a:p>
            <a:endParaRPr lang="es-CO" altLang="es-CO" smtClean="0"/>
          </a:p>
        </p:txBody>
      </p:sp>
      <p:pic>
        <p:nvPicPr>
          <p:cNvPr id="257028"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3668" y="101821"/>
            <a:ext cx="9851680" cy="655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6373325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s-VE" altLang="es-MX" dirty="0" smtClean="0"/>
              <a:t>¿Cómo organizar la base productiva con la agroecología?</a:t>
            </a:r>
          </a:p>
        </p:txBody>
      </p:sp>
      <p:sp>
        <p:nvSpPr>
          <p:cNvPr id="11267" name="Rectangle 3"/>
          <p:cNvSpPr>
            <a:spLocks noGrp="1" noChangeArrowheads="1"/>
          </p:cNvSpPr>
          <p:nvPr>
            <p:ph idx="1"/>
          </p:nvPr>
        </p:nvSpPr>
        <p:spPr/>
        <p:txBody>
          <a:bodyPr>
            <a:normAutofit fontScale="92500" lnSpcReduction="20000"/>
          </a:bodyPr>
          <a:lstStyle/>
          <a:p>
            <a:pPr eaLnBrk="1" hangingPunct="1">
              <a:lnSpc>
                <a:spcPct val="90000"/>
              </a:lnSpc>
              <a:buFont typeface="Wingdings" panose="05000000000000000000" pitchFamily="2" charset="2"/>
              <a:buNone/>
            </a:pPr>
            <a:r>
              <a:rPr lang="es-ES" altLang="es-MX" sz="3300" b="1" dirty="0">
                <a:latin typeface="Times New Roman" panose="02020603050405020304" pitchFamily="18" charset="0"/>
              </a:rPr>
              <a:t>	Formación, capacitación y organización de las bases sociales (campesina y juventud) en </a:t>
            </a:r>
            <a:r>
              <a:rPr lang="es-ES" altLang="es-MX" sz="3300" b="1" dirty="0" smtClean="0">
                <a:latin typeface="Times New Roman" panose="02020603050405020304" pitchFamily="18" charset="0"/>
              </a:rPr>
              <a:t>centro América </a:t>
            </a:r>
            <a:endParaRPr lang="es-ES" altLang="es-MX" sz="3300" b="1" dirty="0">
              <a:latin typeface="Times New Roman" panose="02020603050405020304" pitchFamily="18" charset="0"/>
            </a:endParaRPr>
          </a:p>
          <a:p>
            <a:pPr eaLnBrk="1" hangingPunct="1">
              <a:spcBef>
                <a:spcPct val="0"/>
              </a:spcBef>
              <a:buFont typeface="Wingdings" panose="05000000000000000000" pitchFamily="2" charset="2"/>
              <a:buNone/>
            </a:pPr>
            <a:r>
              <a:rPr lang="es-ES" altLang="es-MX" sz="3300" b="1" dirty="0">
                <a:latin typeface="Times New Roman" panose="02020603050405020304" pitchFamily="18" charset="0"/>
              </a:rPr>
              <a:t> </a:t>
            </a:r>
          </a:p>
          <a:p>
            <a:pPr eaLnBrk="1" hangingPunct="1">
              <a:lnSpc>
                <a:spcPct val="90000"/>
              </a:lnSpc>
              <a:buFont typeface="Wingdings" panose="05000000000000000000" pitchFamily="2" charset="2"/>
              <a:buNone/>
            </a:pPr>
            <a:r>
              <a:rPr lang="es-ES" altLang="es-MX" sz="3300" b="1" i="1" dirty="0">
                <a:latin typeface="Times New Roman" panose="02020603050405020304" pitchFamily="18" charset="0"/>
              </a:rPr>
              <a:t>Organicidad y carácter de masas</a:t>
            </a:r>
          </a:p>
          <a:p>
            <a:pPr eaLnBrk="1" hangingPunct="1">
              <a:lnSpc>
                <a:spcPct val="90000"/>
              </a:lnSpc>
              <a:buFont typeface="Wingdings" panose="05000000000000000000" pitchFamily="2" charset="2"/>
              <a:buNone/>
            </a:pPr>
            <a:r>
              <a:rPr lang="es-ES" altLang="es-MX" sz="3300" b="1" dirty="0">
                <a:latin typeface="Times New Roman" panose="02020603050405020304" pitchFamily="18" charset="0"/>
              </a:rPr>
              <a:t>	Aprovechar de la estructura orgánica </a:t>
            </a:r>
            <a:r>
              <a:rPr lang="es-ES" altLang="es-MX" sz="3300" b="1" dirty="0" smtClean="0">
                <a:latin typeface="Times New Roman" panose="02020603050405020304" pitchFamily="18" charset="0"/>
              </a:rPr>
              <a:t>de las organizaciones  </a:t>
            </a:r>
            <a:r>
              <a:rPr lang="es-ES" altLang="es-MX" sz="3300" b="1" dirty="0">
                <a:latin typeface="Times New Roman" panose="02020603050405020304" pitchFamily="18" charset="0"/>
              </a:rPr>
              <a:t>en los </a:t>
            </a:r>
            <a:r>
              <a:rPr lang="es-ES" altLang="es-MX" sz="3300" b="1" dirty="0" smtClean="0">
                <a:latin typeface="Times New Roman" panose="02020603050405020304" pitchFamily="18" charset="0"/>
              </a:rPr>
              <a:t>municipios y departamentos de los diferentes países de Centroamérica </a:t>
            </a:r>
            <a:endParaRPr lang="es-ES" altLang="es-MX" sz="3300" b="1" dirty="0">
              <a:latin typeface="Times New Roman" panose="02020603050405020304" pitchFamily="18" charset="0"/>
            </a:endParaRPr>
          </a:p>
          <a:p>
            <a:pPr eaLnBrk="1" hangingPunct="1">
              <a:lnSpc>
                <a:spcPct val="90000"/>
              </a:lnSpc>
              <a:buFont typeface="Wingdings" panose="05000000000000000000" pitchFamily="2" charset="2"/>
              <a:buNone/>
            </a:pPr>
            <a:r>
              <a:rPr lang="es-ES" altLang="es-MX" sz="3300" b="1" dirty="0">
                <a:latin typeface="Times New Roman" panose="02020603050405020304" pitchFamily="18" charset="0"/>
              </a:rPr>
              <a:t>	</a:t>
            </a:r>
          </a:p>
          <a:p>
            <a:pPr algn="r" eaLnBrk="1" hangingPunct="1">
              <a:lnSpc>
                <a:spcPct val="90000"/>
              </a:lnSpc>
              <a:buFont typeface="Wingdings" panose="05000000000000000000" pitchFamily="2" charset="2"/>
              <a:buNone/>
            </a:pPr>
            <a:endParaRPr lang="es-ES" altLang="es-MX" sz="3300" b="1" dirty="0">
              <a:latin typeface="Times New Roman" panose="02020603050405020304" pitchFamily="18" charset="0"/>
            </a:endParaRPr>
          </a:p>
        </p:txBody>
      </p:sp>
    </p:spTree>
    <p:extLst>
      <p:ext uri="{BB962C8B-B14F-4D97-AF65-F5344CB8AC3E}">
        <p14:creationId xmlns:p14="http://schemas.microsoft.com/office/powerpoint/2010/main" val="12344246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s-VE" altLang="es-MX" dirty="0" smtClean="0"/>
              <a:t>La formación agroecológica en el IALA </a:t>
            </a:r>
          </a:p>
        </p:txBody>
      </p:sp>
      <p:sp>
        <p:nvSpPr>
          <p:cNvPr id="11267" name="Rectangle 3"/>
          <p:cNvSpPr>
            <a:spLocks noGrp="1" noChangeArrowheads="1"/>
          </p:cNvSpPr>
          <p:nvPr>
            <p:ph idx="1"/>
          </p:nvPr>
        </p:nvSpPr>
        <p:spPr>
          <a:xfrm>
            <a:off x="888350" y="1640084"/>
            <a:ext cx="8596668" cy="3880773"/>
          </a:xfrm>
        </p:spPr>
        <p:txBody>
          <a:bodyPr>
            <a:normAutofit fontScale="92500" lnSpcReduction="10000"/>
          </a:bodyPr>
          <a:lstStyle/>
          <a:p>
            <a:pPr>
              <a:lnSpc>
                <a:spcPct val="90000"/>
              </a:lnSpc>
            </a:pPr>
            <a:r>
              <a:rPr lang="es-ES" altLang="es-MX" sz="3300" b="1" dirty="0">
                <a:latin typeface="Times New Roman" panose="02020603050405020304" pitchFamily="18" charset="0"/>
              </a:rPr>
              <a:t>	</a:t>
            </a:r>
            <a:r>
              <a:rPr lang="es-ES" altLang="es-MX" sz="3300" b="1" dirty="0" smtClean="0">
                <a:latin typeface="Times New Roman" panose="02020603050405020304" pitchFamily="18" charset="0"/>
              </a:rPr>
              <a:t>Formación de sujetos conscientes de su momento histórico </a:t>
            </a:r>
          </a:p>
          <a:p>
            <a:pPr>
              <a:lnSpc>
                <a:spcPct val="90000"/>
              </a:lnSpc>
            </a:pPr>
            <a:r>
              <a:rPr lang="es-ES" altLang="es-MX" sz="3300" b="1" dirty="0" smtClean="0">
                <a:latin typeface="Times New Roman" panose="02020603050405020304" pitchFamily="18" charset="0"/>
              </a:rPr>
              <a:t>Articulación y fortalecimiento de las organizaciones </a:t>
            </a:r>
          </a:p>
          <a:p>
            <a:pPr>
              <a:lnSpc>
                <a:spcPct val="90000"/>
              </a:lnSpc>
            </a:pPr>
            <a:r>
              <a:rPr lang="es-ES" altLang="es-MX" sz="3300" b="1" dirty="0" smtClean="0">
                <a:latin typeface="Times New Roman" panose="02020603050405020304" pitchFamily="18" charset="0"/>
              </a:rPr>
              <a:t>Una minga comunitaria </a:t>
            </a:r>
          </a:p>
          <a:p>
            <a:pPr>
              <a:lnSpc>
                <a:spcPct val="90000"/>
              </a:lnSpc>
            </a:pPr>
            <a:r>
              <a:rPr lang="es-ES" altLang="es-MX" sz="3300" b="1" dirty="0" smtClean="0">
                <a:latin typeface="Times New Roman" panose="02020603050405020304" pitchFamily="18" charset="0"/>
              </a:rPr>
              <a:t>Fomento de la Producción agroecológica </a:t>
            </a:r>
          </a:p>
          <a:p>
            <a:pPr>
              <a:lnSpc>
                <a:spcPct val="90000"/>
              </a:lnSpc>
            </a:pPr>
            <a:r>
              <a:rPr lang="es-ES" altLang="es-MX" sz="3300" b="1" dirty="0" smtClean="0">
                <a:latin typeface="Times New Roman" panose="02020603050405020304" pitchFamily="18" charset="0"/>
              </a:rPr>
              <a:t>N</a:t>
            </a:r>
            <a:r>
              <a:rPr lang="es-MX" altLang="es-MX" sz="3300" b="1" dirty="0" smtClean="0">
                <a:latin typeface="Times New Roman" panose="02020603050405020304" pitchFamily="18" charset="0"/>
              </a:rPr>
              <a:t>úcleo del corredor agroecológico </a:t>
            </a:r>
            <a:endParaRPr lang="es-ES" altLang="es-MX" sz="3300" b="1" dirty="0">
              <a:latin typeface="Times New Roman" panose="02020603050405020304" pitchFamily="18" charset="0"/>
            </a:endParaRPr>
          </a:p>
          <a:p>
            <a:pPr eaLnBrk="1" hangingPunct="1">
              <a:lnSpc>
                <a:spcPct val="90000"/>
              </a:lnSpc>
              <a:buFont typeface="Wingdings" panose="05000000000000000000" pitchFamily="2" charset="2"/>
              <a:buNone/>
            </a:pPr>
            <a:r>
              <a:rPr lang="es-ES" altLang="es-MX" sz="3300" b="1" dirty="0">
                <a:latin typeface="Times New Roman" panose="02020603050405020304" pitchFamily="18" charset="0"/>
              </a:rPr>
              <a:t>	</a:t>
            </a:r>
          </a:p>
          <a:p>
            <a:pPr algn="r" eaLnBrk="1" hangingPunct="1">
              <a:lnSpc>
                <a:spcPct val="90000"/>
              </a:lnSpc>
              <a:buFont typeface="Wingdings" panose="05000000000000000000" pitchFamily="2" charset="2"/>
              <a:buNone/>
            </a:pPr>
            <a:endParaRPr lang="es-ES" altLang="es-MX" sz="3300" b="1" dirty="0">
              <a:latin typeface="Times New Roman" panose="02020603050405020304" pitchFamily="18" charset="0"/>
            </a:endParaRPr>
          </a:p>
        </p:txBody>
      </p:sp>
    </p:spTree>
    <p:extLst>
      <p:ext uri="{BB962C8B-B14F-4D97-AF65-F5344CB8AC3E}">
        <p14:creationId xmlns:p14="http://schemas.microsoft.com/office/powerpoint/2010/main" val="3155532983"/>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384</TotalTime>
  <Words>853</Words>
  <Application>Microsoft Office PowerPoint</Application>
  <PresentationFormat>Panorámica</PresentationFormat>
  <Paragraphs>98</Paragraphs>
  <Slides>15</Slides>
  <Notes>11</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1</vt:i4>
      </vt:variant>
      <vt:variant>
        <vt:lpstr>Títulos de diapositiva</vt:lpstr>
      </vt:variant>
      <vt:variant>
        <vt:i4>15</vt:i4>
      </vt:variant>
    </vt:vector>
  </HeadingPairs>
  <TitlesOfParts>
    <vt:vector size="24" baseType="lpstr">
      <vt:lpstr>Algerian</vt:lpstr>
      <vt:lpstr>Arial</vt:lpstr>
      <vt:lpstr>Calibri</vt:lpstr>
      <vt:lpstr>Times New Roman</vt:lpstr>
      <vt:lpstr>Trebuchet MS</vt:lpstr>
      <vt:lpstr>Wingdings</vt:lpstr>
      <vt:lpstr>Wingdings 3</vt:lpstr>
      <vt:lpstr>Faceta</vt:lpstr>
      <vt:lpstr>Fotografía de Photo Editor</vt:lpstr>
      <vt:lpstr>IALA Afromesoamericano    </vt:lpstr>
      <vt:lpstr>Soberanía alimentaria  </vt:lpstr>
      <vt:lpstr>Agroecología campesina por la soberanía alimentaria y  en armonía con la madre tierra </vt:lpstr>
      <vt:lpstr>Agroecología campesina por la soberanía alimentaria y  en armonía con la madre tierra </vt:lpstr>
      <vt:lpstr>Agroecología campesina por la soberanía alimentaria y  en armonía con la madre tierra </vt:lpstr>
      <vt:lpstr>Institutos Agroecológicos Latinoamericanos (IALA)  </vt:lpstr>
      <vt:lpstr>Presentación de PowerPoint</vt:lpstr>
      <vt:lpstr>¿Cómo organizar la base productiva con la agroecología?</vt:lpstr>
      <vt:lpstr>La formación agroecológica en el IALA </vt:lpstr>
      <vt:lpstr>La formación agroecológica en el IALA </vt:lpstr>
      <vt:lpstr>La Agroecología como Movimiento Social Poderoso</vt:lpstr>
      <vt:lpstr>La Agroecología como Movimiento Social Poderoso</vt:lpstr>
      <vt:lpstr>¿Cómo se inserta el corredor agroecológico en nuestro quehacer organizativo?</vt:lpstr>
      <vt:lpstr>Metodología de la ANAP- Cuba</vt:lpstr>
      <vt:lpstr>Presentación de PowerPoint</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Institutos Agroecológicos Latinoamericanos (IALA)</dc:title>
  <dc:creator>Nils McCune</dc:creator>
  <cp:lastModifiedBy>Nils McCune</cp:lastModifiedBy>
  <cp:revision>24</cp:revision>
  <dcterms:created xsi:type="dcterms:W3CDTF">2015-06-24T19:50:22Z</dcterms:created>
  <dcterms:modified xsi:type="dcterms:W3CDTF">2015-06-25T14:02:05Z</dcterms:modified>
</cp:coreProperties>
</file>